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8" r:id="rId6"/>
    <p:sldId id="293" r:id="rId7"/>
    <p:sldId id="396" r:id="rId8"/>
    <p:sldId id="296" r:id="rId9"/>
    <p:sldId id="395" r:id="rId10"/>
    <p:sldId id="364" r:id="rId11"/>
    <p:sldId id="367" r:id="rId12"/>
    <p:sldId id="383" r:id="rId13"/>
    <p:sldId id="384" r:id="rId14"/>
    <p:sldId id="398" r:id="rId15"/>
    <p:sldId id="399" r:id="rId16"/>
    <p:sldId id="350" r:id="rId17"/>
    <p:sldId id="370" r:id="rId18"/>
    <p:sldId id="368" r:id="rId19"/>
    <p:sldId id="404" r:id="rId20"/>
    <p:sldId id="405" r:id="rId21"/>
    <p:sldId id="359" r:id="rId22"/>
    <p:sldId id="366" r:id="rId23"/>
    <p:sldId id="361" r:id="rId24"/>
    <p:sldId id="380" r:id="rId25"/>
    <p:sldId id="402" r:id="rId26"/>
    <p:sldId id="372" r:id="rId27"/>
    <p:sldId id="373" r:id="rId28"/>
    <p:sldId id="365" r:id="rId29"/>
    <p:sldId id="391" r:id="rId30"/>
    <p:sldId id="362" r:id="rId31"/>
    <p:sldId id="381" r:id="rId32"/>
    <p:sldId id="363" r:id="rId33"/>
    <p:sldId id="374" r:id="rId34"/>
    <p:sldId id="375" r:id="rId35"/>
    <p:sldId id="393" r:id="rId36"/>
    <p:sldId id="377" r:id="rId37"/>
    <p:sldId id="356" r:id="rId38"/>
    <p:sldId id="378" r:id="rId39"/>
    <p:sldId id="382" r:id="rId40"/>
    <p:sldId id="386" r:id="rId41"/>
    <p:sldId id="390" r:id="rId42"/>
    <p:sldId id="389" r:id="rId43"/>
    <p:sldId id="392" r:id="rId44"/>
    <p:sldId id="400" r:id="rId45"/>
    <p:sldId id="401" r:id="rId46"/>
    <p:sldId id="330" r:id="rId47"/>
    <p:sldId id="371" r:id="rId48"/>
    <p:sldId id="353" r:id="rId49"/>
    <p:sldId id="355" r:id="rId50"/>
    <p:sldId id="357" r:id="rId51"/>
    <p:sldId id="358" r:id="rId52"/>
    <p:sldId id="40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9933"/>
    <a:srgbClr val="D95319"/>
    <a:srgbClr val="0072BD"/>
    <a:srgbClr val="2156F1"/>
    <a:srgbClr val="BCDCFC"/>
    <a:srgbClr val="D5EEF9"/>
    <a:srgbClr val="2B79CD"/>
    <a:srgbClr val="D3E4F7"/>
    <a:srgbClr val="2C7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42" d="100"/>
          <a:sy n="142" d="100"/>
        </p:scale>
        <p:origin x="48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448FCC-5403-9E46-9EC5-5A3FBA4595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C004C-67CE-D947-81AE-B43E027E76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4D77A-88AB-B24E-9269-C5FF47C75320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3163A7-7720-6541-A9C8-F91917C42B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CB396-E062-CE4E-B154-EBDB555117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4B8C1-6B86-584F-AC28-33ACCF11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6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C0251-F0E7-254A-B91E-15F2076C293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33741-FE76-B749-B2A9-A03C076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33741-FE76-B749-B2A9-A03C0760E8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9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Hex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764"/>
            <a:ext cx="10174777" cy="5379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6EC07-D962-6647-8E4E-0283A02CE19B}"/>
              </a:ext>
            </a:extLst>
          </p:cNvPr>
          <p:cNvSpPr/>
          <p:nvPr/>
        </p:nvSpPr>
        <p:spPr>
          <a:xfrm>
            <a:off x="0" y="0"/>
            <a:ext cx="12192000" cy="54797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2217074"/>
            <a:ext cx="9354855" cy="2292350"/>
          </a:xfr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F11E7C5D-AAED-604F-85A8-6DB539F1F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7CD0DF-3029-9E4F-84B1-51869DC0D7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0" y="5826036"/>
            <a:ext cx="5807103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29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42275503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1283203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248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7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211552098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34419757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4322" y="1177950"/>
            <a:ext cx="7730067" cy="498213"/>
          </a:xfrm>
        </p:spPr>
        <p:txBody>
          <a:bodyPr anchor="b"/>
          <a:lstStyle>
            <a:lvl1pPr>
              <a:spcBef>
                <a:spcPct val="40000"/>
              </a:spcBef>
              <a:defRPr sz="3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35" name="Rectangle 1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43958" y="1912241"/>
            <a:ext cx="7700433" cy="7620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05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020" y="6428139"/>
            <a:ext cx="434428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15BEEC3B-0EA6-480B-B109-237CC1582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467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934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399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257782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8818882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8546029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5913095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/>
        </p:nvSpPr>
        <p:spPr>
          <a:xfrm>
            <a:off x="8465770" y="6335711"/>
            <a:ext cx="3731674" cy="5304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66766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364169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03863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BEEC3B-0EA6-480B-B109-237CC158263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/>
        </p:nvGrpSpPr>
        <p:grpSpPr>
          <a:xfrm>
            <a:off x="-4082" y="522288"/>
            <a:ext cx="748550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489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1.png"/><Relationship Id="rId7" Type="http://schemas.openxmlformats.org/officeDocument/2006/relationships/image" Target="../media/image3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21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31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3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132162" y="4970274"/>
            <a:ext cx="8240645" cy="22923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Brandon Hunt</a:t>
            </a:r>
            <a:r>
              <a:rPr lang="en-US" sz="1600" b="0" dirty="0">
                <a:solidFill>
                  <a:srgbClr val="A8BFD8"/>
                </a:solidFill>
              </a:rPr>
              <a:t>,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>
                <a:solidFill>
                  <a:srgbClr val="A8BFD8"/>
                </a:solidFill>
              </a:rPr>
              <a:t>Thomas Cameron Sego, </a:t>
            </a:r>
          </a:p>
          <a:p>
            <a:pPr>
              <a:spcBef>
                <a:spcPts val="0"/>
              </a:spcBef>
            </a:pPr>
            <a:r>
              <a:rPr lang="en-US" sz="1600" b="0" dirty="0">
                <a:solidFill>
                  <a:srgbClr val="A8BFD8"/>
                </a:solidFill>
              </a:rPr>
              <a:t>David B. Haab, Thomas V. </a:t>
            </a:r>
            <a:r>
              <a:rPr lang="en-US" sz="1600" b="0" dirty="0" err="1">
                <a:solidFill>
                  <a:srgbClr val="A8BFD8"/>
                </a:solidFill>
              </a:rPr>
              <a:t>Holschuh</a:t>
            </a:r>
            <a:r>
              <a:rPr lang="en-US" sz="1600" b="0" dirty="0">
                <a:solidFill>
                  <a:srgbClr val="A8BFD8"/>
                </a:solidFill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1600" b="0" dirty="0">
                <a:solidFill>
                  <a:srgbClr val="A8BFD8"/>
                </a:solidFill>
              </a:rPr>
              <a:t>Hussein Moradi, and Behrouz </a:t>
            </a:r>
            <a:r>
              <a:rPr lang="en-US" sz="1600" b="0" dirty="0" err="1">
                <a:solidFill>
                  <a:srgbClr val="A8BFD8"/>
                </a:solidFill>
              </a:rPr>
              <a:t>Farhang-Boroujeny</a:t>
            </a:r>
            <a:endParaRPr lang="en-US" sz="1600" b="0" dirty="0">
              <a:solidFill>
                <a:srgbClr val="A8BF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55650" y="1734578"/>
            <a:ext cx="6966021" cy="1694422"/>
          </a:xfrm>
        </p:spPr>
        <p:txBody>
          <a:bodyPr/>
          <a:lstStyle/>
          <a:p>
            <a:r>
              <a:rPr lang="en-US" dirty="0"/>
              <a:t>The Performance of FBMC-SS </a:t>
            </a:r>
            <a:r>
              <a:rPr lang="en-US" sz="3600" dirty="0"/>
              <a:t>in Challengin</a:t>
            </a:r>
            <a:r>
              <a:rPr lang="en-US" dirty="0"/>
              <a:t>g HF Channel Conditions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66DBF-7ACB-B248-A58D-D8D2FFB469A7}"/>
              </a:ext>
            </a:extLst>
          </p:cNvPr>
          <p:cNvSpPr txBox="1"/>
          <p:nvPr/>
        </p:nvSpPr>
        <p:spPr>
          <a:xfrm>
            <a:off x="4978881" y="4856169"/>
            <a:ext cx="81594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</a:rPr>
              <a:t>Idaho National Laboratory and The University of Utah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4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F89E-A221-E645-A28D-71E8E640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Bandwidths (cont.)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27327B-AA05-2D47-BB91-086CA4E43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484" y="1575563"/>
            <a:ext cx="5456163" cy="32981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1AE3-1166-4F48-A1C3-538BC95F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CF0177-7819-7B41-81C5-E003AFB4683A}"/>
              </a:ext>
            </a:extLst>
          </p:cNvPr>
          <p:cNvSpPr txBox="1">
            <a:spLocks/>
          </p:cNvSpPr>
          <p:nvPr/>
        </p:nvSpPr>
        <p:spPr>
          <a:xfrm>
            <a:off x="938150" y="1364169"/>
            <a:ext cx="4693183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5D57F-48FB-0B41-A981-B9647D4725D0}"/>
              </a:ext>
            </a:extLst>
          </p:cNvPr>
          <p:cNvSpPr txBox="1"/>
          <p:nvPr/>
        </p:nvSpPr>
        <p:spPr>
          <a:xfrm>
            <a:off x="5988631" y="4971469"/>
            <a:ext cx="559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4: Signal bandwidth as function of ratio of power within bandwidth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C6A240-2488-9842-9B28-95349B9A72B7}"/>
              </a:ext>
            </a:extLst>
          </p:cNvPr>
          <p:cNvSpPr txBox="1">
            <a:spLocks/>
          </p:cNvSpPr>
          <p:nvPr/>
        </p:nvSpPr>
        <p:spPr>
          <a:xfrm>
            <a:off x="938151" y="1364169"/>
            <a:ext cx="4693182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99.74% of the signal energy is contained in the same bandwidth for both waveforms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9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F89E-A221-E645-A28D-71E8E640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Bandwidths (cont.)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27327B-AA05-2D47-BB91-086CA4E43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484" y="1575563"/>
            <a:ext cx="5456163" cy="32981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1AE3-1166-4F48-A1C3-538BC95F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CF0177-7819-7B41-81C5-E003AFB4683A}"/>
              </a:ext>
            </a:extLst>
          </p:cNvPr>
          <p:cNvSpPr txBox="1">
            <a:spLocks/>
          </p:cNvSpPr>
          <p:nvPr/>
        </p:nvSpPr>
        <p:spPr>
          <a:xfrm>
            <a:off x="938150" y="1364169"/>
            <a:ext cx="4693183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5D57F-48FB-0B41-A981-B9647D4725D0}"/>
              </a:ext>
            </a:extLst>
          </p:cNvPr>
          <p:cNvSpPr txBox="1"/>
          <p:nvPr/>
        </p:nvSpPr>
        <p:spPr>
          <a:xfrm>
            <a:off x="5988631" y="4971469"/>
            <a:ext cx="559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4: Signal bandwidth as function of ratio of power within bandwidth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9C6A240-2488-9842-9B28-95349B9A72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8151" y="1364169"/>
                <a:ext cx="4693182" cy="4351338"/>
              </a:xfrm>
              <a:prstGeom prst="rect">
                <a:avLst/>
              </a:prstGeom>
            </p:spPr>
            <p:txBody>
              <a:bodyPr vert="horz" lIns="0" tIns="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2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−"/>
                  <a:defRPr sz="2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2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−"/>
                  <a:defRPr sz="2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2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99.74% of the signal energy is contained in the same bandwidth for both waveforms</a:t>
                </a:r>
              </a:p>
              <a:p>
                <a:pPr lvl="1"/>
                <a:r>
                  <a:rPr lang="en-US" dirty="0"/>
                  <a:t>At this point, the bandwidth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99.74%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=47.5</m:t>
                    </m:r>
                  </m:oMath>
                </a14:m>
                <a:r>
                  <a:rPr lang="en-US" dirty="0"/>
                  <a:t> kHz</a:t>
                </a:r>
              </a:p>
              <a:p>
                <a:pPr lvl="1"/>
                <a:r>
                  <a:rPr lang="en-US" dirty="0"/>
                  <a:t>This point remains below the nominal bandwidth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kHz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9C6A240-2488-9842-9B28-95349B9A7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51" y="1364169"/>
                <a:ext cx="4693182" cy="4351338"/>
              </a:xfrm>
              <a:prstGeom prst="rect">
                <a:avLst/>
              </a:prstGeom>
              <a:blipFill>
                <a:blip r:embed="rId3"/>
                <a:stretch>
                  <a:fillRect l="-3504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66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F89E-A221-E645-A28D-71E8E640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Bandwidths (cont.)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27327B-AA05-2D47-BB91-086CA4E43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994" y="1672351"/>
            <a:ext cx="4235339" cy="32023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1AE3-1166-4F48-A1C3-538BC95F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CF0177-7819-7B41-81C5-E003AFB4683A}"/>
              </a:ext>
            </a:extLst>
          </p:cNvPr>
          <p:cNvSpPr txBox="1">
            <a:spLocks/>
          </p:cNvSpPr>
          <p:nvPr/>
        </p:nvSpPr>
        <p:spPr>
          <a:xfrm>
            <a:off x="938150" y="1364169"/>
            <a:ext cx="4693183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5D57F-48FB-0B41-A981-B9647D4725D0}"/>
              </a:ext>
            </a:extLst>
          </p:cNvPr>
          <p:cNvSpPr txBox="1"/>
          <p:nvPr/>
        </p:nvSpPr>
        <p:spPr>
          <a:xfrm>
            <a:off x="5988631" y="4971469"/>
            <a:ext cx="559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5: Power spectral density of Walsh and FBMC-SS transmit pulse-shaping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9C6A240-2488-9842-9B28-95349B9A72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8151" y="1364169"/>
                <a:ext cx="4693182" cy="4351338"/>
              </a:xfrm>
              <a:prstGeom prst="rect">
                <a:avLst/>
              </a:prstGeom>
            </p:spPr>
            <p:txBody>
              <a:bodyPr vert="horz" lIns="0" tIns="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2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−"/>
                  <a:defRPr sz="2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2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−"/>
                  <a:defRPr sz="2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22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99.74% of the signal energy is contained in the same bandwidth for both waveforms</a:t>
                </a:r>
              </a:p>
              <a:p>
                <a:pPr lvl="1"/>
                <a:r>
                  <a:rPr lang="en-US" dirty="0"/>
                  <a:t>At this point, the bandwidth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99.74%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=47.5</m:t>
                    </m:r>
                  </m:oMath>
                </a14:m>
                <a:r>
                  <a:rPr lang="en-US" dirty="0"/>
                  <a:t> kHz</a:t>
                </a:r>
              </a:p>
              <a:p>
                <a:pPr lvl="1"/>
                <a:r>
                  <a:rPr lang="en-US" dirty="0"/>
                  <a:t>This point remains below the nominal bandwidth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kHz</a:t>
                </a:r>
              </a:p>
              <a:p>
                <a:pPr lvl="1"/>
                <a:r>
                  <a:rPr lang="en-US" dirty="0"/>
                  <a:t>For FBMC-SS, nearly all signal power is confined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kHz</a:t>
                </a:r>
              </a:p>
              <a:p>
                <a:pPr lvl="2"/>
                <a:r>
                  <a:rPr lang="en-US" dirty="0"/>
                  <a:t>Improved adjacent channel rejection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9C6A240-2488-9842-9B28-95349B9A7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51" y="1364169"/>
                <a:ext cx="4693182" cy="4351338"/>
              </a:xfrm>
              <a:prstGeom prst="rect">
                <a:avLst/>
              </a:prstGeom>
              <a:blipFill>
                <a:blip r:embed="rId3"/>
                <a:stretch>
                  <a:fillRect l="-3504" t="-2616" r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9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8B02-96FE-7649-A442-168A2895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A40E2-7230-4044-A84E-29B1588A3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1" y="1364169"/>
                <a:ext cx="5157849" cy="4351338"/>
              </a:xfrm>
            </p:spPr>
            <p:txBody>
              <a:bodyPr/>
              <a:lstStyle/>
              <a:p>
                <a:r>
                  <a:rPr lang="en-US" dirty="0"/>
                  <a:t>Several HF channel conditions are simulated, following [2]:</a:t>
                </a:r>
              </a:p>
              <a:p>
                <a:pPr lvl="1"/>
                <a:r>
                  <a:rPr lang="en-US" sz="2000" dirty="0"/>
                  <a:t>2 path frequency offset channel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path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ms</a:t>
                </a:r>
                <a:r>
                  <a:rPr lang="en-US" sz="2000" dirty="0"/>
                  <a:t>,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spcBef>
                    <a:spcPts val="0"/>
                  </a:spcBef>
                  <a:buNone/>
                </a:pPr>
                <a:r>
                  <a:rPr lang="en-US" sz="1800" i="1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path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0, 1, 10, 25</m:t>
                        </m:r>
                      </m:e>
                    </m:d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Hz</m:t>
                    </m:r>
                  </m:oMath>
                </a14:m>
                <a:endParaRPr lang="en-US" sz="2000" dirty="0"/>
              </a:p>
              <a:p>
                <a:pPr marL="914400" lvl="2" indent="0"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A40E2-7230-4044-A84E-29B1588A3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1" y="1364169"/>
                <a:ext cx="5157849" cy="4351338"/>
              </a:xfrm>
              <a:blipFill>
                <a:blip r:embed="rId2"/>
                <a:stretch>
                  <a:fillRect l="-31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C3A42-7201-D641-9BD4-7EBF048C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630CC-E2DE-B544-A042-9316602E9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9773" y="991804"/>
            <a:ext cx="4540313" cy="3466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81FE6A-9171-9E4C-9300-A1F7E2F6DA55}"/>
              </a:ext>
            </a:extLst>
          </p:cNvPr>
          <p:cNvSpPr txBox="1"/>
          <p:nvPr/>
        </p:nvSpPr>
        <p:spPr>
          <a:xfrm>
            <a:off x="7393577" y="4656786"/>
            <a:ext cx="420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6: Delay-Doppler representation of 2 path, frequency offset channel</a:t>
            </a:r>
          </a:p>
        </p:txBody>
      </p:sp>
    </p:spTree>
    <p:extLst>
      <p:ext uri="{BB962C8B-B14F-4D97-AF65-F5344CB8AC3E}">
        <p14:creationId xmlns:p14="http://schemas.microsoft.com/office/powerpoint/2010/main" val="151834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AB782E-74AF-AE42-A35E-86443DBB4C56}"/>
              </a:ext>
            </a:extLst>
          </p:cNvPr>
          <p:cNvSpPr/>
          <p:nvPr/>
        </p:nvSpPr>
        <p:spPr>
          <a:xfrm>
            <a:off x="-2" y="6237513"/>
            <a:ext cx="8466366" cy="6368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2297A-9653-E94D-8707-5865EA2D8DC7}"/>
              </a:ext>
            </a:extLst>
          </p:cNvPr>
          <p:cNvSpPr txBox="1"/>
          <p:nvPr/>
        </p:nvSpPr>
        <p:spPr>
          <a:xfrm>
            <a:off x="744470" y="6338320"/>
            <a:ext cx="7185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sz="1100" dirty="0"/>
              <a:t>[3] </a:t>
            </a:r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ITU-R Recommendation F.1487, “Testing of HF modems with bandwidths of up to about 12 kHz using    </a:t>
            </a:r>
          </a:p>
          <a:p>
            <a:pPr marL="182880" indent="-457200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	I</a:t>
            </a:r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onospheric channel simulators,” 2000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457200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28B02-96FE-7649-A442-168A2895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A40E2-7230-4044-A84E-29B1588A3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2" y="1364168"/>
                <a:ext cx="4970280" cy="4853401"/>
              </a:xfrm>
            </p:spPr>
            <p:txBody>
              <a:bodyPr/>
              <a:lstStyle/>
              <a:p>
                <a:r>
                  <a:rPr lang="en-US" dirty="0"/>
                  <a:t>Several HF channel conditions are simulated, following [2]:</a:t>
                </a:r>
              </a:p>
              <a:p>
                <a:pPr lvl="1"/>
                <a:r>
                  <a:rPr lang="en-US" sz="2000" dirty="0"/>
                  <a:t>2 path frequency offset channel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path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ms</a:t>
                </a:r>
                <a:r>
                  <a:rPr lang="en-US" sz="2000" dirty="0"/>
                  <a:t>, </a:t>
                </a:r>
              </a:p>
              <a:p>
                <a:pPr marL="914400" lvl="2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path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#2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0, 1, 10, 25</m:t>
                        </m:r>
                      </m:e>
                    </m:d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Hz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2 path Mid Latitude Disturbed (MLD) and “Very Poor” (VP) channels [3]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path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ms</a:t>
                </a:r>
                <a:r>
                  <a:rPr lang="en-US" sz="2000" dirty="0"/>
                  <a:t>,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000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={1, 10}</m:t>
                    </m:r>
                  </m:oMath>
                </a14:m>
                <a:r>
                  <a:rPr lang="en-US" sz="2000" dirty="0"/>
                  <a:t> Hz</a:t>
                </a:r>
              </a:p>
              <a:p>
                <a:pPr lvl="1">
                  <a:spcAft>
                    <a:spcPts val="600"/>
                  </a:spcAft>
                </a:pPr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A40E2-7230-4044-A84E-29B1588A3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2" y="1364168"/>
                <a:ext cx="4970280" cy="4853401"/>
              </a:xfrm>
              <a:blipFill>
                <a:blip r:embed="rId2"/>
                <a:stretch>
                  <a:fillRect l="-3308" t="-2350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C3A42-7201-D641-9BD4-7EBF048C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85B1737-6AB9-8A43-85C5-ED0F3E130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r="12143"/>
          <a:stretch/>
        </p:blipFill>
        <p:spPr>
          <a:xfrm>
            <a:off x="6127700" y="1364169"/>
            <a:ext cx="6008324" cy="3511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E8C55-65F2-1C44-8C24-8D3F5A437101}"/>
              </a:ext>
            </a:extLst>
          </p:cNvPr>
          <p:cNvSpPr txBox="1"/>
          <p:nvPr/>
        </p:nvSpPr>
        <p:spPr>
          <a:xfrm>
            <a:off x="7402285" y="4910390"/>
            <a:ext cx="420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7: Delay-Doppler representation of VP channel</a:t>
            </a:r>
          </a:p>
        </p:txBody>
      </p:sp>
    </p:spTree>
    <p:extLst>
      <p:ext uri="{BB962C8B-B14F-4D97-AF65-F5344CB8AC3E}">
        <p14:creationId xmlns:p14="http://schemas.microsoft.com/office/powerpoint/2010/main" val="48931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8B02-96FE-7649-A442-168A2895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A40E2-7230-4044-A84E-29B1588A3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1" y="1364168"/>
                <a:ext cx="5157849" cy="4853401"/>
              </a:xfrm>
            </p:spPr>
            <p:txBody>
              <a:bodyPr/>
              <a:lstStyle/>
              <a:p>
                <a:r>
                  <a:rPr lang="en-US" dirty="0"/>
                  <a:t>Several HF channel conditions are simulated, following [2]:</a:t>
                </a:r>
              </a:p>
              <a:p>
                <a:pPr lvl="1"/>
                <a:r>
                  <a:rPr lang="en-US" sz="2000" dirty="0"/>
                  <a:t>2 path frequency offset channel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path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ms</a:t>
                </a:r>
                <a:r>
                  <a:rPr lang="en-US" sz="2000" dirty="0"/>
                  <a:t>, </a:t>
                </a:r>
              </a:p>
              <a:p>
                <a:pPr marL="914400" lvl="2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000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path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#2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0, 1, 10, 25</m:t>
                        </m:r>
                      </m:e>
                    </m:d>
                  </m:oMath>
                </a14:m>
                <a:r>
                  <a:rPr lang="en-US" sz="2000" dirty="0"/>
                  <a:t> Hz</a:t>
                </a:r>
              </a:p>
              <a:p>
                <a:pPr lvl="1"/>
                <a:r>
                  <a:rPr lang="en-US" sz="2000" dirty="0"/>
                  <a:t>2 path Mid Latitude Disturbed (MLD) and “Very Poor” (VP) channels [3]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path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ms</a:t>
                </a:r>
                <a:r>
                  <a:rPr lang="en-US" sz="2000" dirty="0"/>
                  <a:t>,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={1, 10}</m:t>
                    </m:r>
                  </m:oMath>
                </a14:m>
                <a:r>
                  <a:rPr lang="en-US" sz="2000" dirty="0"/>
                  <a:t> Hz</a:t>
                </a:r>
              </a:p>
              <a:p>
                <a:pPr lvl="1"/>
                <a:r>
                  <a:rPr lang="en-US" sz="2000" dirty="0"/>
                  <a:t>Ideal channel with narrowband interference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path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intf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−∞, 15, 50</m:t>
                        </m:r>
                      </m:e>
                    </m:d>
                  </m:oMath>
                </a14:m>
                <a:r>
                  <a:rPr lang="en-US" sz="2000" dirty="0"/>
                  <a:t> dB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A40E2-7230-4044-A84E-29B1588A3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1" y="1364168"/>
                <a:ext cx="5157849" cy="4853401"/>
              </a:xfrm>
              <a:blipFill>
                <a:blip r:embed="rId2"/>
                <a:stretch>
                  <a:fillRect l="-3186" t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C3A42-7201-D641-9BD4-7EBF048C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79894-32BA-6C4B-875F-99C8F3DFC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863" y="1405814"/>
            <a:ext cx="5175200" cy="3503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B68549-ADCB-F544-B71E-7C5C0D11F9B6}"/>
                  </a:ext>
                </a:extLst>
              </p:cNvPr>
              <p:cNvSpPr txBox="1"/>
              <p:nvPr/>
            </p:nvSpPr>
            <p:spPr>
              <a:xfrm>
                <a:off x="7098955" y="5002729"/>
                <a:ext cx="4636109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Figure 8: Power spectral densities of signal and interference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 </m:t>
                    </m:r>
                  </m:oMath>
                </a14:m>
                <a:r>
                  <a:rPr lang="en-US" dirty="0"/>
                  <a:t>dB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B68549-ADCB-F544-B71E-7C5C0D11F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955" y="5002729"/>
                <a:ext cx="4636109" cy="668581"/>
              </a:xfrm>
              <a:prstGeom prst="rect">
                <a:avLst/>
              </a:prstGeom>
              <a:blipFill>
                <a:blip r:embed="rId4"/>
                <a:stretch>
                  <a:fillRect l="-273" t="-5660" r="-1366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33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03B2-FA0F-FD43-BEF3-7C3899AF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legend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F527C-A2AE-A842-ABA3-DCB6A559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D40EA57-5379-4044-9ED3-52F8D9818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478331"/>
              </p:ext>
            </p:extLst>
          </p:nvPr>
        </p:nvGraphicFramePr>
        <p:xfrm>
          <a:off x="6096000" y="2516624"/>
          <a:ext cx="5357602" cy="1978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801">
                  <a:extLst>
                    <a:ext uri="{9D8B030D-6E8A-4147-A177-3AD203B41FA5}">
                      <a16:colId xmlns:a16="http://schemas.microsoft.com/office/drawing/2014/main" val="482874830"/>
                    </a:ext>
                  </a:extLst>
                </a:gridCol>
                <a:gridCol w="2678801">
                  <a:extLst>
                    <a:ext uri="{9D8B030D-6E8A-4147-A177-3AD203B41FA5}">
                      <a16:colId xmlns:a16="http://schemas.microsoft.com/office/drawing/2014/main" val="3610900150"/>
                    </a:ext>
                  </a:extLst>
                </a:gridCol>
              </a:tblGrid>
              <a:tr h="49474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Waveform Type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17463"/>
                  </a:ext>
                </a:extLst>
              </a:tr>
              <a:tr h="4947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INL FBMC-SS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933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50977"/>
                  </a:ext>
                </a:extLst>
              </a:tr>
              <a:tr h="4947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Nordic FBMC-SS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1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31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708669"/>
                  </a:ext>
                </a:extLst>
              </a:tr>
              <a:tr h="4947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Walsh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2B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2B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209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C0F39F-05A1-DC47-B044-E04A489E0F54}"/>
              </a:ext>
            </a:extLst>
          </p:cNvPr>
          <p:cNvSpPr txBox="1"/>
          <p:nvPr/>
        </p:nvSpPr>
        <p:spPr>
          <a:xfrm>
            <a:off x="6577551" y="1870293"/>
            <a:ext cx="439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2: Example color-coded </a:t>
            </a:r>
          </a:p>
          <a:p>
            <a:pPr algn="ctr"/>
            <a:r>
              <a:rPr lang="en-US" dirty="0"/>
              <a:t>table containing results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59F82AA5-AA54-6144-8558-742074213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28" y="2748986"/>
            <a:ext cx="3225035" cy="151424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62940F-2262-114F-8C52-E0D249B4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364168"/>
            <a:ext cx="5157849" cy="4853401"/>
          </a:xfrm>
        </p:spPr>
        <p:txBody>
          <a:bodyPr/>
          <a:lstStyle/>
          <a:p>
            <a:r>
              <a:rPr lang="en-US" dirty="0"/>
              <a:t>Results for each transceiver system are color coded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D91CF6-80C2-1F49-85F5-6191941C4A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004290" y="1857399"/>
            <a:ext cx="5607499" cy="27065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5D03B2-FA0F-FD43-BEF3-7C3899AF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legend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F527C-A2AE-A842-ABA3-DCB6A559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88FC30-77F9-E34A-8F31-8E48D7B328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FBA0E0-65C7-CD48-9D7D-E6EA1E35DFF5}"/>
              </a:ext>
            </a:extLst>
          </p:cNvPr>
          <p:cNvCxnSpPr>
            <a:cxnSpLocks/>
          </p:cNvCxnSpPr>
          <p:nvPr/>
        </p:nvCxnSpPr>
        <p:spPr>
          <a:xfrm flipV="1">
            <a:off x="4786272" y="744467"/>
            <a:ext cx="5021275" cy="2031102"/>
          </a:xfrm>
          <a:prstGeom prst="straightConnector1">
            <a:avLst/>
          </a:prstGeom>
          <a:ln w="28575"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CA50A6E-FDC5-6D45-8821-4D34EF6B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364168"/>
            <a:ext cx="5157849" cy="485340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Results for each transceiver system are color coded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79EEE972-5E40-F843-BF59-BD8546D14E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28" y="2748986"/>
            <a:ext cx="3225035" cy="15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2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6FCAEC-42D1-7046-BB29-D95582B90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/>
        </p:blipFill>
        <p:spPr>
          <a:xfrm>
            <a:off x="6488545" y="1720482"/>
            <a:ext cx="4526473" cy="3551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E3A2B-685F-084F-B269-5BA4D2D2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2 path, freq. offset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74D68-9D2D-E54A-9700-65EAEBFB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A9766-CDD4-DE4C-8CDC-95773F3034EB}"/>
              </a:ext>
            </a:extLst>
          </p:cNvPr>
          <p:cNvSpPr txBox="1"/>
          <p:nvPr/>
        </p:nvSpPr>
        <p:spPr>
          <a:xfrm>
            <a:off x="6286936" y="5416550"/>
            <a:ext cx="551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9: INL FBMC-SS waveform performance in 2 path channel with 2</a:t>
            </a:r>
            <a:r>
              <a:rPr lang="en-US" sz="1600" baseline="30000" dirty="0"/>
              <a:t>nd</a:t>
            </a:r>
            <a:r>
              <a:rPr lang="en-US" sz="1600" dirty="0"/>
              <a:t> path frequency offset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DE4CD-F81C-E345-B850-937E91D7F73F}"/>
              </a:ext>
            </a:extLst>
          </p:cNvPr>
          <p:cNvSpPr txBox="1"/>
          <p:nvPr/>
        </p:nvSpPr>
        <p:spPr>
          <a:xfrm>
            <a:off x="393727" y="5408484"/>
            <a:ext cx="551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6: Delay-Doppler representation of </a:t>
            </a:r>
          </a:p>
          <a:p>
            <a:pPr algn="ctr"/>
            <a:r>
              <a:rPr lang="en-US" sz="1600" dirty="0"/>
              <a:t>simulated channel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0D9344-1E39-A14D-AA27-19ECCA1AA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626" y="1695929"/>
            <a:ext cx="4540313" cy="3466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A3D4D-23E5-F443-B916-6B8FBD996F4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3A2B-685F-084F-B269-5BA4D2D2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2 path, freq. offset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74D68-9D2D-E54A-9700-65EAEBFB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A9766-CDD4-DE4C-8CDC-95773F3034EB}"/>
              </a:ext>
            </a:extLst>
          </p:cNvPr>
          <p:cNvSpPr txBox="1"/>
          <p:nvPr/>
        </p:nvSpPr>
        <p:spPr>
          <a:xfrm>
            <a:off x="497169" y="5172240"/>
            <a:ext cx="551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9: INL FBMC-SS waveform performance in 2 path channel with 2</a:t>
            </a:r>
            <a:r>
              <a:rPr lang="en-US" sz="1600" baseline="30000" dirty="0"/>
              <a:t>nd</a:t>
            </a:r>
            <a:r>
              <a:rPr lang="en-US" sz="1600" dirty="0"/>
              <a:t> path frequency offset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C09E15-419E-AA4F-A75C-AF1E4388D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/>
        </p:blipFill>
        <p:spPr>
          <a:xfrm>
            <a:off x="770941" y="1621092"/>
            <a:ext cx="4526473" cy="3551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481AAB-9009-0C4F-AD78-599D2E7F1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4879" y="1506248"/>
            <a:ext cx="5737925" cy="3979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B1BE89-47AF-DE43-8BF7-921387381C01}"/>
              </a:ext>
            </a:extLst>
          </p:cNvPr>
          <p:cNvSpPr txBox="1"/>
          <p:nvPr/>
        </p:nvSpPr>
        <p:spPr>
          <a:xfrm>
            <a:off x="6261864" y="5391883"/>
            <a:ext cx="5511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10: Nordic FBMC-SS results from [2]. Results for the Walsh waveform have been removed for clarity. Note that MCFB is interchangeable with FBMC-SS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AC598C-9E64-D544-8847-56A9599491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0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EA76-ED16-7645-AE25-9CFD984C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01599-13DD-7C4E-A9CC-486110BBA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364169"/>
            <a:ext cx="10415649" cy="4818146"/>
          </a:xfrm>
        </p:spPr>
        <p:txBody>
          <a:bodyPr/>
          <a:lstStyle/>
          <a:p>
            <a:r>
              <a:rPr lang="en-US" dirty="0"/>
              <a:t>Provide overview of FBMC-SS waveform</a:t>
            </a:r>
          </a:p>
          <a:p>
            <a:pPr lvl="1"/>
            <a:r>
              <a:rPr lang="en-US" dirty="0"/>
              <a:t>Transmitter structure</a:t>
            </a:r>
          </a:p>
          <a:p>
            <a:pPr lvl="1"/>
            <a:r>
              <a:rPr lang="en-US" dirty="0"/>
              <a:t>NMF-based receiver structure</a:t>
            </a:r>
          </a:p>
          <a:p>
            <a:pPr lvl="1"/>
            <a:r>
              <a:rPr lang="en-US" dirty="0"/>
              <a:t>Discuss spectrum and bandwidth</a:t>
            </a:r>
          </a:p>
          <a:p>
            <a:r>
              <a:rPr lang="en-US" dirty="0"/>
              <a:t>Present simulated results in challenging channel environments</a:t>
            </a:r>
          </a:p>
          <a:p>
            <a:pPr lvl="1"/>
            <a:r>
              <a:rPr lang="en-US" dirty="0"/>
              <a:t>Cases:</a:t>
            </a:r>
          </a:p>
          <a:p>
            <a:pPr lvl="2"/>
            <a:r>
              <a:rPr lang="en-US" dirty="0"/>
              <a:t>2 path channel with 2</a:t>
            </a:r>
            <a:r>
              <a:rPr lang="en-US" baseline="30000" dirty="0"/>
              <a:t>nd</a:t>
            </a:r>
            <a:r>
              <a:rPr lang="en-US" dirty="0"/>
              <a:t> path frequency offset</a:t>
            </a:r>
          </a:p>
          <a:p>
            <a:pPr lvl="2"/>
            <a:r>
              <a:rPr lang="en-US" dirty="0"/>
              <a:t>2 path mid-latitude disturbed and “very poor” channels</a:t>
            </a:r>
          </a:p>
          <a:p>
            <a:pPr lvl="2"/>
            <a:r>
              <a:rPr lang="en-US" dirty="0"/>
              <a:t>Large narrowband interferer</a:t>
            </a:r>
          </a:p>
          <a:p>
            <a:pPr lvl="2"/>
            <a:r>
              <a:rPr lang="en-US" dirty="0"/>
              <a:t>Highly congested interference case</a:t>
            </a:r>
          </a:p>
          <a:p>
            <a:pPr lvl="2"/>
            <a:r>
              <a:rPr lang="en-US" dirty="0"/>
              <a:t>Highly dynamic interference case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51C46-AA37-C94F-BB7A-B616DFDA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F470-F004-E043-98AE-9036451C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2 path, freq. offset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14EB5-D8C8-AD46-9BA6-D6BE150E2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1" y="1364169"/>
                <a:ext cx="5157849" cy="4351338"/>
              </a:xfrm>
            </p:spPr>
            <p:txBody>
              <a:bodyPr/>
              <a:lstStyle/>
              <a:p>
                <a:r>
                  <a:rPr lang="en-US" dirty="0"/>
                  <a:t>SNR penalty to achieve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/>
                  <a:t> relative to the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path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#2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Hz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14EB5-D8C8-AD46-9BA6-D6BE150E2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1" y="1364169"/>
                <a:ext cx="5157849" cy="4351338"/>
              </a:xfrm>
              <a:blipFill>
                <a:blip r:embed="rId2"/>
                <a:stretch>
                  <a:fillRect l="-31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A4AF7-745F-084F-888B-811586B8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16A73A3-36CC-C541-AF49-618F6A28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4917107"/>
                  </p:ext>
                </p:extLst>
              </p:nvPr>
            </p:nvGraphicFramePr>
            <p:xfrm>
              <a:off x="168882" y="2833538"/>
              <a:ext cx="5978875" cy="1857355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271728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264132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1090236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  <a:gridCol w="1156026">
                      <a:extLst>
                        <a:ext uri="{9D8B030D-6E8A-4147-A177-3AD203B41FA5}">
                          <a16:colId xmlns:a16="http://schemas.microsoft.com/office/drawing/2014/main" val="2683325701"/>
                        </a:ext>
                      </a:extLst>
                    </a:gridCol>
                    <a:gridCol w="1196753">
                      <a:extLst>
                        <a:ext uri="{9D8B030D-6E8A-4147-A177-3AD203B41FA5}">
                          <a16:colId xmlns:a16="http://schemas.microsoft.com/office/drawing/2014/main" val="3999932050"/>
                        </a:ext>
                      </a:extLst>
                    </a:gridCol>
                  </a:tblGrid>
                  <a:tr h="912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Source of data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path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#2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(point 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path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#2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(A to B)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Hz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(A to C)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Hz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(A to D)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945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Nordic FBMC-SS [2]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dB </a:t>
                          </a:r>
                        </a:p>
                        <a:p>
                          <a:pPr algn="ctr"/>
                          <a:r>
                            <a:rPr lang="en-US" dirty="0"/>
                            <a:t>(ref. point)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0.75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6.25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16A73A3-36CC-C541-AF49-618F6A28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4917107"/>
                  </p:ext>
                </p:extLst>
              </p:nvPr>
            </p:nvGraphicFramePr>
            <p:xfrm>
              <a:off x="168882" y="2833538"/>
              <a:ext cx="5978875" cy="1857355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271728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264132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1090236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  <a:gridCol w="1156026">
                      <a:extLst>
                        <a:ext uri="{9D8B030D-6E8A-4147-A177-3AD203B41FA5}">
                          <a16:colId xmlns:a16="http://schemas.microsoft.com/office/drawing/2014/main" val="2683325701"/>
                        </a:ext>
                      </a:extLst>
                    </a:gridCol>
                    <a:gridCol w="1196753">
                      <a:extLst>
                        <a:ext uri="{9D8B030D-6E8A-4147-A177-3AD203B41FA5}">
                          <a16:colId xmlns:a16="http://schemas.microsoft.com/office/drawing/2014/main" val="3999932050"/>
                        </a:ext>
                      </a:extLst>
                    </a:gridCol>
                  </a:tblGrid>
                  <a:tr h="912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Source of data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00" t="-1389" r="-27300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3721" t="-1389" r="-217442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957" t="-1389" r="-103261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191" t="-1389" r="-1064" b="-1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945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Nordic FBMC-SS [2]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dB </a:t>
                          </a:r>
                        </a:p>
                        <a:p>
                          <a:pPr algn="ctr"/>
                          <a:r>
                            <a:rPr lang="en-US" dirty="0"/>
                            <a:t>(ref. point)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0.75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6.25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231B2A-EE2E-7F42-9A12-79AFD27EC0EA}"/>
              </a:ext>
            </a:extLst>
          </p:cNvPr>
          <p:cNvSpPr txBox="1"/>
          <p:nvPr/>
        </p:nvSpPr>
        <p:spPr>
          <a:xfrm>
            <a:off x="1345417" y="2464206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3: Comparing results to [2]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A1851-2B9E-1A4C-A40C-4744698A6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950" y="1735889"/>
            <a:ext cx="5737925" cy="39796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81815D-BBE4-0147-89F4-3258DFA78AEC}"/>
              </a:ext>
            </a:extLst>
          </p:cNvPr>
          <p:cNvSpPr txBox="1"/>
          <p:nvPr/>
        </p:nvSpPr>
        <p:spPr>
          <a:xfrm>
            <a:off x="8229734" y="330702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4EBE8E-B107-844B-B5C6-BC93278F40FD}"/>
              </a:ext>
            </a:extLst>
          </p:cNvPr>
          <p:cNvSpPr/>
          <p:nvPr/>
        </p:nvSpPr>
        <p:spPr>
          <a:xfrm>
            <a:off x="8394175" y="3341950"/>
            <a:ext cx="53220" cy="53220"/>
          </a:xfrm>
          <a:prstGeom prst="ellipse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C4D21D-4B35-9E4C-9690-4047516368DE}"/>
              </a:ext>
            </a:extLst>
          </p:cNvPr>
          <p:cNvSpPr txBox="1"/>
          <p:nvPr/>
        </p:nvSpPr>
        <p:spPr>
          <a:xfrm>
            <a:off x="8540884" y="314510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80945F-23D2-5F4A-8AE4-6FFE560519A6}"/>
              </a:ext>
            </a:extLst>
          </p:cNvPr>
          <p:cNvSpPr/>
          <p:nvPr/>
        </p:nvSpPr>
        <p:spPr>
          <a:xfrm>
            <a:off x="8571975" y="3338775"/>
            <a:ext cx="53220" cy="53220"/>
          </a:xfrm>
          <a:prstGeom prst="ellipse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0209FD-084B-354E-BB48-0EEE8B3848D2}"/>
              </a:ext>
            </a:extLst>
          </p:cNvPr>
          <p:cNvSpPr/>
          <p:nvPr/>
        </p:nvSpPr>
        <p:spPr>
          <a:xfrm>
            <a:off x="9876900" y="3341950"/>
            <a:ext cx="53220" cy="53220"/>
          </a:xfrm>
          <a:prstGeom prst="ellipse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543BA7-B83B-1446-B5F6-15CCDCF6E9A3}"/>
              </a:ext>
            </a:extLst>
          </p:cNvPr>
          <p:cNvSpPr/>
          <p:nvPr/>
        </p:nvSpPr>
        <p:spPr>
          <a:xfrm>
            <a:off x="11296125" y="3341950"/>
            <a:ext cx="53220" cy="53220"/>
          </a:xfrm>
          <a:prstGeom prst="ellipse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EEB2F7-16B5-5044-A2DA-B312A166B12D}"/>
              </a:ext>
            </a:extLst>
          </p:cNvPr>
          <p:cNvSpPr txBox="1"/>
          <p:nvPr/>
        </p:nvSpPr>
        <p:spPr>
          <a:xfrm>
            <a:off x="9845809" y="314192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85F2AC-766E-B14F-8EC5-02446C4CD53B}"/>
              </a:ext>
            </a:extLst>
          </p:cNvPr>
          <p:cNvSpPr txBox="1"/>
          <p:nvPr/>
        </p:nvSpPr>
        <p:spPr>
          <a:xfrm>
            <a:off x="11261859" y="314192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7CBCAF-0143-1B4C-A488-95F3FC46EE3F}"/>
                  </a:ext>
                </a:extLst>
              </p:cNvPr>
              <p:cNvSpPr txBox="1"/>
              <p:nvPr/>
            </p:nvSpPr>
            <p:spPr>
              <a:xfrm>
                <a:off x="6401584" y="5605293"/>
                <a:ext cx="55113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Figure 10: Nordic FBMC-SS reported in [2] with points added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7CBCAF-0143-1B4C-A488-95F3FC46E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584" y="5605293"/>
                <a:ext cx="5511338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E2CEE4CC-ABEC-9341-A292-F94D786A8E7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400D2C4-B290-8B4E-91C6-1457CEA0D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/>
        </p:blipFill>
        <p:spPr>
          <a:xfrm>
            <a:off x="6822872" y="1942683"/>
            <a:ext cx="4526473" cy="3551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3F470-F004-E043-98AE-9036451C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2 path, freq. offset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14EB5-D8C8-AD46-9BA6-D6BE150E2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1" y="1364169"/>
                <a:ext cx="5157849" cy="4351338"/>
              </a:xfrm>
            </p:spPr>
            <p:txBody>
              <a:bodyPr/>
              <a:lstStyle/>
              <a:p>
                <a:r>
                  <a:rPr lang="en-US" dirty="0"/>
                  <a:t>SNR penalty to achieve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/>
                  <a:t> relative to the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path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#2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Hz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14EB5-D8C8-AD46-9BA6-D6BE150E2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1" y="1364169"/>
                <a:ext cx="5157849" cy="4351338"/>
              </a:xfrm>
              <a:blipFill>
                <a:blip r:embed="rId3"/>
                <a:stretch>
                  <a:fillRect l="-31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A4AF7-745F-084F-888B-811586B8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16A73A3-36CC-C541-AF49-618F6A28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4970904"/>
                  </p:ext>
                </p:extLst>
              </p:nvPr>
            </p:nvGraphicFramePr>
            <p:xfrm>
              <a:off x="168882" y="2833538"/>
              <a:ext cx="5978875" cy="2660293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271728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264132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1090236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  <a:gridCol w="1156026">
                      <a:extLst>
                        <a:ext uri="{9D8B030D-6E8A-4147-A177-3AD203B41FA5}">
                          <a16:colId xmlns:a16="http://schemas.microsoft.com/office/drawing/2014/main" val="2683325701"/>
                        </a:ext>
                      </a:extLst>
                    </a:gridCol>
                    <a:gridCol w="1196753">
                      <a:extLst>
                        <a:ext uri="{9D8B030D-6E8A-4147-A177-3AD203B41FA5}">
                          <a16:colId xmlns:a16="http://schemas.microsoft.com/office/drawing/2014/main" val="3999932050"/>
                        </a:ext>
                      </a:extLst>
                    </a:gridCol>
                  </a:tblGrid>
                  <a:tr h="912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Source of data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path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#2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(point 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path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#2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(A to B)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Hz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(A to C)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Hz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(A to D)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945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Nordic FBMC-SS [2]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dB </a:t>
                          </a:r>
                        </a:p>
                        <a:p>
                          <a:pPr algn="ctr"/>
                          <a:r>
                            <a:rPr lang="en-US" dirty="0"/>
                            <a:t>(ref. point)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0.75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6.25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  <a:tr h="8029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INL FBMC-SS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dB </a:t>
                          </a:r>
                        </a:p>
                        <a:p>
                          <a:pPr algn="ctr"/>
                          <a:r>
                            <a:rPr lang="en-US" dirty="0"/>
                            <a:t>(ref. point)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4883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16A73A3-36CC-C541-AF49-618F6A28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4970904"/>
                  </p:ext>
                </p:extLst>
              </p:nvPr>
            </p:nvGraphicFramePr>
            <p:xfrm>
              <a:off x="168882" y="2833538"/>
              <a:ext cx="5978875" cy="2660293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271728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264132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1090236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  <a:gridCol w="1156026">
                      <a:extLst>
                        <a:ext uri="{9D8B030D-6E8A-4147-A177-3AD203B41FA5}">
                          <a16:colId xmlns:a16="http://schemas.microsoft.com/office/drawing/2014/main" val="2683325701"/>
                        </a:ext>
                      </a:extLst>
                    </a:gridCol>
                    <a:gridCol w="1196753">
                      <a:extLst>
                        <a:ext uri="{9D8B030D-6E8A-4147-A177-3AD203B41FA5}">
                          <a16:colId xmlns:a16="http://schemas.microsoft.com/office/drawing/2014/main" val="3999932050"/>
                        </a:ext>
                      </a:extLst>
                    </a:gridCol>
                  </a:tblGrid>
                  <a:tr h="912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Source of data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000" t="-1389" r="-273000" b="-19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3721" t="-1389" r="-217442" b="-19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1957" t="-1389" r="-103261" b="-19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3191" t="-1389" r="-1064" b="-193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945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Nordic FBMC-SS [2]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dB </a:t>
                          </a:r>
                        </a:p>
                        <a:p>
                          <a:pPr algn="ctr"/>
                          <a:r>
                            <a:rPr lang="en-US" dirty="0"/>
                            <a:t>(ref. point)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0.75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6.25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  <a:tr h="8029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INL FBMC-SS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dB </a:t>
                          </a:r>
                        </a:p>
                        <a:p>
                          <a:pPr algn="ctr"/>
                          <a:r>
                            <a:rPr lang="en-US" dirty="0"/>
                            <a:t>(ref. point)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48836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231B2A-EE2E-7F42-9A12-79AFD27EC0EA}"/>
              </a:ext>
            </a:extLst>
          </p:cNvPr>
          <p:cNvSpPr txBox="1"/>
          <p:nvPr/>
        </p:nvSpPr>
        <p:spPr>
          <a:xfrm>
            <a:off x="1345417" y="2464206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3: Comparing results to [2]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1815D-BBE4-0147-89F4-3258DFA78AEC}"/>
              </a:ext>
            </a:extLst>
          </p:cNvPr>
          <p:cNvSpPr txBox="1"/>
          <p:nvPr/>
        </p:nvSpPr>
        <p:spPr>
          <a:xfrm>
            <a:off x="9973898" y="3313428"/>
            <a:ext cx="116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A, B, C, and D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4EBE8E-B107-844B-B5C6-BC93278F40FD}"/>
              </a:ext>
            </a:extLst>
          </p:cNvPr>
          <p:cNvSpPr/>
          <p:nvPr/>
        </p:nvSpPr>
        <p:spPr>
          <a:xfrm>
            <a:off x="9937421" y="3488007"/>
            <a:ext cx="67628" cy="6762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7CBCAF-0143-1B4C-A488-95F3FC46EE3F}"/>
                  </a:ext>
                </a:extLst>
              </p:cNvPr>
              <p:cNvSpPr txBox="1"/>
              <p:nvPr/>
            </p:nvSpPr>
            <p:spPr>
              <a:xfrm>
                <a:off x="6765725" y="5568370"/>
                <a:ext cx="49477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Figure 11: INL FBMC-SS results with points added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7CBCAF-0143-1B4C-A488-95F3FC46E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725" y="5568370"/>
                <a:ext cx="4947761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CAD3618-856F-5D4D-9CD0-1BC0E2EEE71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7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409B71-3ACB-D648-857F-C9836D6A4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950" y="1735889"/>
            <a:ext cx="5737925" cy="3979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3F470-F004-E043-98AE-9036451C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2 path, freq. offset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14EB5-D8C8-AD46-9BA6-D6BE150E2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0" y="1364169"/>
                <a:ext cx="5233651" cy="4351338"/>
              </a:xfrm>
            </p:spPr>
            <p:txBody>
              <a:bodyPr/>
              <a:lstStyle/>
              <a:p>
                <a:r>
                  <a:rPr lang="en-US" dirty="0"/>
                  <a:t>Additional SNR required to improve BER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14EB5-D8C8-AD46-9BA6-D6BE150E2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0" y="1364169"/>
                <a:ext cx="5233651" cy="4351338"/>
              </a:xfrm>
              <a:blipFill>
                <a:blip r:embed="rId3"/>
                <a:stretch>
                  <a:fillRect l="-3148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A4AF7-745F-084F-888B-811586B8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16A73A3-36CC-C541-AF49-618F6A28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070361"/>
                  </p:ext>
                </p:extLst>
              </p:nvPr>
            </p:nvGraphicFramePr>
            <p:xfrm>
              <a:off x="238148" y="2850163"/>
              <a:ext cx="5976840" cy="1857355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73780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030778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997527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  <a:gridCol w="1130531">
                      <a:extLst>
                        <a:ext uri="{9D8B030D-6E8A-4147-A177-3AD203B41FA5}">
                          <a16:colId xmlns:a16="http://schemas.microsoft.com/office/drawing/2014/main" val="2683325701"/>
                        </a:ext>
                      </a:extLst>
                    </a:gridCol>
                    <a:gridCol w="1144224">
                      <a:extLst>
                        <a:ext uri="{9D8B030D-6E8A-4147-A177-3AD203B41FA5}">
                          <a16:colId xmlns:a16="http://schemas.microsoft.com/office/drawing/2014/main" val="3999932050"/>
                        </a:ext>
                      </a:extLst>
                    </a:gridCol>
                  </a:tblGrid>
                  <a:tr h="912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Waveform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ΔSNR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ΔSNR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path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#2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ΔSNR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Hz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ΔSNR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Hz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945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Nordic </a:t>
                          </a:r>
                        </a:p>
                        <a:p>
                          <a:pPr algn="ctr"/>
                          <a:r>
                            <a:rPr lang="en-US" dirty="0"/>
                            <a:t>FBMC-SS [2]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2.7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2.8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4.4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9.8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16A73A3-36CC-C541-AF49-618F6A28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070361"/>
                  </p:ext>
                </p:extLst>
              </p:nvPr>
            </p:nvGraphicFramePr>
            <p:xfrm>
              <a:off x="238148" y="2850163"/>
              <a:ext cx="5976840" cy="1857355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73780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030778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997527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  <a:gridCol w="1130531">
                      <a:extLst>
                        <a:ext uri="{9D8B030D-6E8A-4147-A177-3AD203B41FA5}">
                          <a16:colId xmlns:a16="http://schemas.microsoft.com/office/drawing/2014/main" val="2683325701"/>
                        </a:ext>
                      </a:extLst>
                    </a:gridCol>
                    <a:gridCol w="1144224">
                      <a:extLst>
                        <a:ext uri="{9D8B030D-6E8A-4147-A177-3AD203B41FA5}">
                          <a16:colId xmlns:a16="http://schemas.microsoft.com/office/drawing/2014/main" val="3999932050"/>
                        </a:ext>
                      </a:extLst>
                    </a:gridCol>
                  </a:tblGrid>
                  <a:tr h="912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Waveform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0976" t="-2778" r="-315854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359" t="-2778" r="-232051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4444" t="-2778" r="-101111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4444" t="-2778" r="-1111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945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Nordic </a:t>
                          </a:r>
                        </a:p>
                        <a:p>
                          <a:pPr algn="ctr"/>
                          <a:r>
                            <a:rPr lang="en-US" dirty="0"/>
                            <a:t>FBMC-SS [2]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2.7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2.8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4.4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9.8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231B2A-EE2E-7F42-9A12-79AFD27EC0EA}"/>
              </a:ext>
            </a:extLst>
          </p:cNvPr>
          <p:cNvSpPr txBox="1"/>
          <p:nvPr/>
        </p:nvSpPr>
        <p:spPr>
          <a:xfrm>
            <a:off x="1382012" y="2471306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4: Comparing marginal SNRs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92A352-50DA-6C4A-8C49-0E11BE3C3376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8420753" y="3395170"/>
            <a:ext cx="32" cy="15760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B4EBE8E-B107-844B-B5C6-BC93278F40FD}"/>
              </a:ext>
            </a:extLst>
          </p:cNvPr>
          <p:cNvSpPr/>
          <p:nvPr/>
        </p:nvSpPr>
        <p:spPr>
          <a:xfrm>
            <a:off x="8394175" y="3341950"/>
            <a:ext cx="53220" cy="532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7CBCAF-0143-1B4C-A488-95F3FC46EE3F}"/>
                  </a:ext>
                </a:extLst>
              </p:cNvPr>
              <p:cNvSpPr txBox="1"/>
              <p:nvPr/>
            </p:nvSpPr>
            <p:spPr>
              <a:xfrm>
                <a:off x="6401584" y="5605293"/>
                <a:ext cx="55113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Figure 12:  Nordic FBMC-SS from [2] showing the change in SNR required to improve BER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7CBCAF-0143-1B4C-A488-95F3FC46E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584" y="5605293"/>
                <a:ext cx="5511338" cy="584775"/>
              </a:xfrm>
              <a:prstGeom prst="rect">
                <a:avLst/>
              </a:prstGeom>
              <a:blipFill>
                <a:blip r:embed="rId5"/>
                <a:stretch>
                  <a:fillRect t="-2128" r="-461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76BBC1DE-951F-D140-9391-F73E8DC87D9D}"/>
              </a:ext>
            </a:extLst>
          </p:cNvPr>
          <p:cNvSpPr/>
          <p:nvPr/>
        </p:nvSpPr>
        <p:spPr>
          <a:xfrm>
            <a:off x="7747672" y="2824013"/>
            <a:ext cx="53220" cy="532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398B96-1880-1249-878E-40FEB51A1D43}"/>
              </a:ext>
            </a:extLst>
          </p:cNvPr>
          <p:cNvCxnSpPr>
            <a:cxnSpLocks/>
          </p:cNvCxnSpPr>
          <p:nvPr/>
        </p:nvCxnSpPr>
        <p:spPr>
          <a:xfrm flipV="1">
            <a:off x="7767932" y="2877233"/>
            <a:ext cx="3175" cy="675538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C5380A-29E2-A64A-8B6B-C9E958AA7A97}"/>
              </a:ext>
            </a:extLst>
          </p:cNvPr>
          <p:cNvCxnSpPr>
            <a:cxnSpLocks/>
          </p:cNvCxnSpPr>
          <p:nvPr/>
        </p:nvCxnSpPr>
        <p:spPr>
          <a:xfrm>
            <a:off x="7771107" y="3478475"/>
            <a:ext cx="64964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578709-1B24-914A-A689-5A6777E80FC9}"/>
                  </a:ext>
                </a:extLst>
              </p:cNvPr>
              <p:cNvSpPr txBox="1"/>
              <p:nvPr/>
            </p:nvSpPr>
            <p:spPr>
              <a:xfrm>
                <a:off x="7333994" y="3481482"/>
                <a:ext cx="1523871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ΔSNR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for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path</m:t>
                        </m:r>
                        <m:r>
                          <a:rPr lang="en-US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#2 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Hz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578709-1B24-914A-A689-5A6777E80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994" y="3481482"/>
                <a:ext cx="1523871" cy="475964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76B1C050-2B23-BA4D-80EB-19B56E997F82}"/>
              </a:ext>
            </a:extLst>
          </p:cNvPr>
          <p:cNvSpPr/>
          <p:nvPr/>
        </p:nvSpPr>
        <p:spPr>
          <a:xfrm>
            <a:off x="9037853" y="2824013"/>
            <a:ext cx="53220" cy="532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FEFCF3-6417-F24D-915A-4E2DCC59E870}"/>
              </a:ext>
            </a:extLst>
          </p:cNvPr>
          <p:cNvSpPr/>
          <p:nvPr/>
        </p:nvSpPr>
        <p:spPr>
          <a:xfrm>
            <a:off x="11317590" y="3341756"/>
            <a:ext cx="53220" cy="532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3D40B3-B33C-B04D-9614-08AC87622DBC}"/>
              </a:ext>
            </a:extLst>
          </p:cNvPr>
          <p:cNvCxnSpPr>
            <a:cxnSpLocks/>
          </p:cNvCxnSpPr>
          <p:nvPr/>
        </p:nvCxnSpPr>
        <p:spPr>
          <a:xfrm flipV="1">
            <a:off x="9060288" y="2648872"/>
            <a:ext cx="0" cy="199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AFF2FE0-7F8D-CB42-B0FC-1FFC2EDA60EC}"/>
              </a:ext>
            </a:extLst>
          </p:cNvPr>
          <p:cNvCxnSpPr>
            <a:cxnSpLocks/>
          </p:cNvCxnSpPr>
          <p:nvPr/>
        </p:nvCxnSpPr>
        <p:spPr>
          <a:xfrm flipV="1">
            <a:off x="11340025" y="2648872"/>
            <a:ext cx="0" cy="713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52A034-B60F-D248-95AB-4DE7A2024455}"/>
              </a:ext>
            </a:extLst>
          </p:cNvPr>
          <p:cNvCxnSpPr>
            <a:cxnSpLocks/>
          </p:cNvCxnSpPr>
          <p:nvPr/>
        </p:nvCxnSpPr>
        <p:spPr>
          <a:xfrm>
            <a:off x="9057113" y="2721280"/>
            <a:ext cx="228291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4CAAB7-86E1-E74D-8A44-B0E8EB976473}"/>
                  </a:ext>
                </a:extLst>
              </p:cNvPr>
              <p:cNvSpPr txBox="1"/>
              <p:nvPr/>
            </p:nvSpPr>
            <p:spPr>
              <a:xfrm>
                <a:off x="9352575" y="2247904"/>
                <a:ext cx="1523871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ΔSNR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for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path</m:t>
                        </m:r>
                        <m:r>
                          <a:rPr lang="en-US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#2 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Hz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4CAAB7-86E1-E74D-8A44-B0E8EB976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575" y="2247904"/>
                <a:ext cx="1523871" cy="475964"/>
              </a:xfrm>
              <a:prstGeom prst="rect">
                <a:avLst/>
              </a:prstGeom>
              <a:blipFill>
                <a:blip r:embed="rId7"/>
                <a:stretch>
                  <a:fillRect t="-2632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1EA54D48-CF12-B14C-A780-D4B6CFA3CF0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F470-F004-E043-98AE-9036451C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2 path, freq. offset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14EB5-D8C8-AD46-9BA6-D6BE150E2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0" y="1364169"/>
                <a:ext cx="5233651" cy="4351338"/>
              </a:xfrm>
            </p:spPr>
            <p:txBody>
              <a:bodyPr/>
              <a:lstStyle/>
              <a:p>
                <a:r>
                  <a:rPr lang="en-US" dirty="0"/>
                  <a:t>Additional SNR required to improve BER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14EB5-D8C8-AD46-9BA6-D6BE150E2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0" y="1364169"/>
                <a:ext cx="5233651" cy="4351338"/>
              </a:xfrm>
              <a:blipFill>
                <a:blip r:embed="rId2"/>
                <a:stretch>
                  <a:fillRect l="-3148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A4AF7-745F-084F-888B-811586B8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16A73A3-36CC-C541-AF49-618F6A28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0289669"/>
                  </p:ext>
                </p:extLst>
              </p:nvPr>
            </p:nvGraphicFramePr>
            <p:xfrm>
              <a:off x="238148" y="2850163"/>
              <a:ext cx="5976840" cy="2660293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73780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030778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997527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  <a:gridCol w="1130531">
                      <a:extLst>
                        <a:ext uri="{9D8B030D-6E8A-4147-A177-3AD203B41FA5}">
                          <a16:colId xmlns:a16="http://schemas.microsoft.com/office/drawing/2014/main" val="2683325701"/>
                        </a:ext>
                      </a:extLst>
                    </a:gridCol>
                    <a:gridCol w="1144224">
                      <a:extLst>
                        <a:ext uri="{9D8B030D-6E8A-4147-A177-3AD203B41FA5}">
                          <a16:colId xmlns:a16="http://schemas.microsoft.com/office/drawing/2014/main" val="3999932050"/>
                        </a:ext>
                      </a:extLst>
                    </a:gridCol>
                  </a:tblGrid>
                  <a:tr h="912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Waveform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ΔSNR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ΔSNR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path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#2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ΔSNR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Hz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ΔSNR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Hz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945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Nordic </a:t>
                          </a:r>
                        </a:p>
                        <a:p>
                          <a:pPr algn="ctr"/>
                          <a:r>
                            <a:rPr lang="en-US" dirty="0"/>
                            <a:t>FBMC-SS [2]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2.7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2.8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4.4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9.8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  <a:tr h="8029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INL FBMC-SS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48836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16A73A3-36CC-C541-AF49-618F6A28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0289669"/>
                  </p:ext>
                </p:extLst>
              </p:nvPr>
            </p:nvGraphicFramePr>
            <p:xfrm>
              <a:off x="238148" y="2850163"/>
              <a:ext cx="5976840" cy="2660293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73780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030778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997527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  <a:gridCol w="1130531">
                      <a:extLst>
                        <a:ext uri="{9D8B030D-6E8A-4147-A177-3AD203B41FA5}">
                          <a16:colId xmlns:a16="http://schemas.microsoft.com/office/drawing/2014/main" val="2683325701"/>
                        </a:ext>
                      </a:extLst>
                    </a:gridCol>
                    <a:gridCol w="1144224">
                      <a:extLst>
                        <a:ext uri="{9D8B030D-6E8A-4147-A177-3AD203B41FA5}">
                          <a16:colId xmlns:a16="http://schemas.microsoft.com/office/drawing/2014/main" val="3999932050"/>
                        </a:ext>
                      </a:extLst>
                    </a:gridCol>
                  </a:tblGrid>
                  <a:tr h="912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Waveform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0976" t="-2778" r="-315854" b="-19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4359" t="-2778" r="-232051" b="-19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4444" t="-2778" r="-101111" b="-19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4444" t="-2778" r="-1111" b="-193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945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Nordic </a:t>
                          </a:r>
                        </a:p>
                        <a:p>
                          <a:pPr algn="ctr"/>
                          <a:r>
                            <a:rPr lang="en-US" dirty="0"/>
                            <a:t>FBMC-SS [2]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2.7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2.8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4.4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9.8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95319">
                            <a:alpha val="4039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  <a:tr h="8029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INL FBMC-SS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48836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231B2A-EE2E-7F42-9A12-79AFD27EC0EA}"/>
              </a:ext>
            </a:extLst>
          </p:cNvPr>
          <p:cNvSpPr txBox="1"/>
          <p:nvPr/>
        </p:nvSpPr>
        <p:spPr>
          <a:xfrm>
            <a:off x="1382012" y="2471306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4: Comparing marginal SNRs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A1851-2B9E-1A4C-A40C-4744698A6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4018" y="1735889"/>
            <a:ext cx="5083789" cy="397961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92A352-50DA-6C4A-8C49-0E11BE3C3376}"/>
              </a:ext>
            </a:extLst>
          </p:cNvPr>
          <p:cNvCxnSpPr>
            <a:cxnSpLocks/>
          </p:cNvCxnSpPr>
          <p:nvPr/>
        </p:nvCxnSpPr>
        <p:spPr>
          <a:xfrm>
            <a:off x="10207701" y="3493768"/>
            <a:ext cx="0" cy="180016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7CBCAF-0143-1B4C-A488-95F3FC46EE3F}"/>
                  </a:ext>
                </a:extLst>
              </p:cNvPr>
              <p:cNvSpPr txBox="1"/>
              <p:nvPr/>
            </p:nvSpPr>
            <p:spPr>
              <a:xfrm>
                <a:off x="6401584" y="5605293"/>
                <a:ext cx="55113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Figure 13: INL FBMC-SS results showing the change in SNR required to improve BER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7CBCAF-0143-1B4C-A488-95F3FC46E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584" y="5605293"/>
                <a:ext cx="5511338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76BBC1DE-951F-D140-9391-F73E8DC87D9D}"/>
              </a:ext>
            </a:extLst>
          </p:cNvPr>
          <p:cNvSpPr/>
          <p:nvPr/>
        </p:nvSpPr>
        <p:spPr>
          <a:xfrm>
            <a:off x="8935628" y="2665825"/>
            <a:ext cx="78772" cy="78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398B96-1880-1249-878E-40FEB51A1D43}"/>
              </a:ext>
            </a:extLst>
          </p:cNvPr>
          <p:cNvCxnSpPr>
            <a:cxnSpLocks/>
          </p:cNvCxnSpPr>
          <p:nvPr/>
        </p:nvCxnSpPr>
        <p:spPr>
          <a:xfrm flipV="1">
            <a:off x="8972850" y="2705211"/>
            <a:ext cx="0" cy="96857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C5380A-29E2-A64A-8B6B-C9E958AA7A97}"/>
              </a:ext>
            </a:extLst>
          </p:cNvPr>
          <p:cNvCxnSpPr>
            <a:cxnSpLocks/>
          </p:cNvCxnSpPr>
          <p:nvPr/>
        </p:nvCxnSpPr>
        <p:spPr>
          <a:xfrm>
            <a:off x="8968804" y="3595914"/>
            <a:ext cx="1234851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578709-1B24-914A-A689-5A6777E80FC9}"/>
                  </a:ext>
                </a:extLst>
              </p:cNvPr>
              <p:cNvSpPr txBox="1"/>
              <p:nvPr/>
            </p:nvSpPr>
            <p:spPr>
              <a:xfrm>
                <a:off x="8568312" y="3611862"/>
                <a:ext cx="1899441" cy="47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ΔSNR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for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path</m:t>
                        </m:r>
                        <m:r>
                          <a:rPr lang="en-US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#2 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={0, 1, 10, 25}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Hz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578709-1B24-914A-A689-5A6777E80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312" y="3611862"/>
                <a:ext cx="1899441" cy="478208"/>
              </a:xfrm>
              <a:prstGeom prst="rect">
                <a:avLst/>
              </a:prstGeom>
              <a:blipFill>
                <a:blip r:embed="rId6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DD0D2DA0-1CFE-9749-B253-C05EDCEC8F3F}"/>
              </a:ext>
            </a:extLst>
          </p:cNvPr>
          <p:cNvSpPr/>
          <p:nvPr/>
        </p:nvSpPr>
        <p:spPr>
          <a:xfrm>
            <a:off x="10168315" y="3465446"/>
            <a:ext cx="78772" cy="787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526430-FDED-ED47-8C2F-FCBF9D04940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68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F470-F004-E043-98AE-9036451C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2 path, freq. offset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14EB5-D8C8-AD46-9BA6-D6BE150E2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0" y="1364169"/>
                <a:ext cx="5233651" cy="4351338"/>
              </a:xfrm>
            </p:spPr>
            <p:txBody>
              <a:bodyPr/>
              <a:lstStyle/>
              <a:p>
                <a:r>
                  <a:rPr lang="en-US" dirty="0"/>
                  <a:t>Additional SNR required to improve BER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14EB5-D8C8-AD46-9BA6-D6BE150E2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0" y="1364169"/>
                <a:ext cx="5233651" cy="4351338"/>
              </a:xfrm>
              <a:blipFill>
                <a:blip r:embed="rId2"/>
                <a:stretch>
                  <a:fillRect l="-3148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A4AF7-745F-084F-888B-811586B8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16A73A3-36CC-C541-AF49-618F6A28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452828"/>
                  </p:ext>
                </p:extLst>
              </p:nvPr>
            </p:nvGraphicFramePr>
            <p:xfrm>
              <a:off x="242761" y="2851294"/>
              <a:ext cx="6082551" cy="2660293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72452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054136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1072678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  <a:gridCol w="1139686">
                      <a:extLst>
                        <a:ext uri="{9D8B030D-6E8A-4147-A177-3AD203B41FA5}">
                          <a16:colId xmlns:a16="http://schemas.microsoft.com/office/drawing/2014/main" val="2683325701"/>
                        </a:ext>
                      </a:extLst>
                    </a:gridCol>
                    <a:gridCol w="1143599">
                      <a:extLst>
                        <a:ext uri="{9D8B030D-6E8A-4147-A177-3AD203B41FA5}">
                          <a16:colId xmlns:a16="http://schemas.microsoft.com/office/drawing/2014/main" val="3999932050"/>
                        </a:ext>
                      </a:extLst>
                    </a:gridCol>
                  </a:tblGrid>
                  <a:tr h="912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Waveform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ΔSNR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ΔSNR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path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#2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ΔSNR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</a:t>
                          </a:r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Hz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ΔSNR</m:t>
                              </m:r>
                            </m:oMath>
                          </a14:m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</a:t>
                          </a:r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path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#2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Hz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945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Walsh reported in [2]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2.0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  <a:tr h="8029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INL FBMC-SS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48836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16A73A3-36CC-C541-AF49-618F6A28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452828"/>
                  </p:ext>
                </p:extLst>
              </p:nvPr>
            </p:nvGraphicFramePr>
            <p:xfrm>
              <a:off x="242761" y="2851294"/>
              <a:ext cx="6082551" cy="2660293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72452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054136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1072678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  <a:gridCol w="1139686">
                      <a:extLst>
                        <a:ext uri="{9D8B030D-6E8A-4147-A177-3AD203B41FA5}">
                          <a16:colId xmlns:a16="http://schemas.microsoft.com/office/drawing/2014/main" val="2683325701"/>
                        </a:ext>
                      </a:extLst>
                    </a:gridCol>
                    <a:gridCol w="1143599">
                      <a:extLst>
                        <a:ext uri="{9D8B030D-6E8A-4147-A177-3AD203B41FA5}">
                          <a16:colId xmlns:a16="http://schemas.microsoft.com/office/drawing/2014/main" val="3999932050"/>
                        </a:ext>
                      </a:extLst>
                    </a:gridCol>
                  </a:tblGrid>
                  <a:tr h="912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Waveform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0241" t="-2778" r="-320482" b="-19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118" t="-2778" r="-212941" b="-19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4444" t="-2778" r="-101111" b="-19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4444" t="-2778" r="-1111" b="-193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945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Walsh reported in [2]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2.0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  <a:tr h="8029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INL FBMC-SS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2.1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488369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BEA1851-2B9E-1A4C-A40C-4744698A6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837" y="1625675"/>
            <a:ext cx="3478031" cy="3979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231B2A-EE2E-7F42-9A12-79AFD27EC0EA}"/>
              </a:ext>
            </a:extLst>
          </p:cNvPr>
          <p:cNvSpPr txBox="1"/>
          <p:nvPr/>
        </p:nvSpPr>
        <p:spPr>
          <a:xfrm>
            <a:off x="49032" y="2461678"/>
            <a:ext cx="661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5: Comparing marginal SNRs to Walsh performance in [2]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92A352-50DA-6C4A-8C49-0E11BE3C3376}"/>
              </a:ext>
            </a:extLst>
          </p:cNvPr>
          <p:cNvCxnSpPr>
            <a:cxnSpLocks/>
          </p:cNvCxnSpPr>
          <p:nvPr/>
        </p:nvCxnSpPr>
        <p:spPr>
          <a:xfrm flipH="1">
            <a:off x="8945145" y="3262652"/>
            <a:ext cx="32" cy="15760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B4EBE8E-B107-844B-B5C6-BC93278F40FD}"/>
              </a:ext>
            </a:extLst>
          </p:cNvPr>
          <p:cNvSpPr/>
          <p:nvPr/>
        </p:nvSpPr>
        <p:spPr>
          <a:xfrm>
            <a:off x="8918535" y="3232818"/>
            <a:ext cx="53220" cy="532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7CBCAF-0143-1B4C-A488-95F3FC46EE3F}"/>
              </a:ext>
            </a:extLst>
          </p:cNvPr>
          <p:cNvSpPr txBox="1"/>
          <p:nvPr/>
        </p:nvSpPr>
        <p:spPr>
          <a:xfrm>
            <a:off x="6401584" y="5605293"/>
            <a:ext cx="551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14: Walsh waveform performance reported in [2]. Lines are added depicting marginal SNR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6BBC1DE-951F-D140-9391-F73E8DC87D9D}"/>
              </a:ext>
            </a:extLst>
          </p:cNvPr>
          <p:cNvSpPr/>
          <p:nvPr/>
        </p:nvSpPr>
        <p:spPr>
          <a:xfrm>
            <a:off x="8482206" y="2711755"/>
            <a:ext cx="53220" cy="532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398B96-1880-1249-878E-40FEB51A1D43}"/>
              </a:ext>
            </a:extLst>
          </p:cNvPr>
          <p:cNvCxnSpPr>
            <a:cxnSpLocks/>
          </p:cNvCxnSpPr>
          <p:nvPr/>
        </p:nvCxnSpPr>
        <p:spPr>
          <a:xfrm flipV="1">
            <a:off x="8504348" y="2744715"/>
            <a:ext cx="3175" cy="675538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C5380A-29E2-A64A-8B6B-C9E958AA7A97}"/>
              </a:ext>
            </a:extLst>
          </p:cNvPr>
          <p:cNvCxnSpPr>
            <a:cxnSpLocks/>
          </p:cNvCxnSpPr>
          <p:nvPr/>
        </p:nvCxnSpPr>
        <p:spPr>
          <a:xfrm>
            <a:off x="8504348" y="3341452"/>
            <a:ext cx="4312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578709-1B24-914A-A689-5A6777E80FC9}"/>
                  </a:ext>
                </a:extLst>
              </p:cNvPr>
              <p:cNvSpPr txBox="1"/>
              <p:nvPr/>
            </p:nvSpPr>
            <p:spPr>
              <a:xfrm>
                <a:off x="7925063" y="3402913"/>
                <a:ext cx="1523871" cy="66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ΔSNR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path</m:t>
                          </m:r>
                          <m: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#2 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{0, 1, 10}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Hz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578709-1B24-914A-A689-5A6777E80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63" y="3402913"/>
                <a:ext cx="1523871" cy="662874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76B1C050-2B23-BA4D-80EB-19B56E997F82}"/>
              </a:ext>
            </a:extLst>
          </p:cNvPr>
          <p:cNvSpPr/>
          <p:nvPr/>
        </p:nvSpPr>
        <p:spPr>
          <a:xfrm>
            <a:off x="8961045" y="2711755"/>
            <a:ext cx="53220" cy="532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FEFCF3-6417-F24D-915A-4E2DCC59E870}"/>
              </a:ext>
            </a:extLst>
          </p:cNvPr>
          <p:cNvSpPr/>
          <p:nvPr/>
        </p:nvSpPr>
        <p:spPr>
          <a:xfrm>
            <a:off x="9454438" y="3242077"/>
            <a:ext cx="53220" cy="532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3D40B3-B33C-B04D-9614-08AC87622DBC}"/>
              </a:ext>
            </a:extLst>
          </p:cNvPr>
          <p:cNvCxnSpPr>
            <a:cxnSpLocks/>
          </p:cNvCxnSpPr>
          <p:nvPr/>
        </p:nvCxnSpPr>
        <p:spPr>
          <a:xfrm flipV="1">
            <a:off x="8984513" y="2651150"/>
            <a:ext cx="0" cy="82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AFF2FE0-7F8D-CB42-B0FC-1FFC2EDA60EC}"/>
              </a:ext>
            </a:extLst>
          </p:cNvPr>
          <p:cNvCxnSpPr>
            <a:cxnSpLocks/>
          </p:cNvCxnSpPr>
          <p:nvPr/>
        </p:nvCxnSpPr>
        <p:spPr>
          <a:xfrm flipV="1">
            <a:off x="9481048" y="2648872"/>
            <a:ext cx="0" cy="6198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52A034-B60F-D248-95AB-4DE7A2024455}"/>
              </a:ext>
            </a:extLst>
          </p:cNvPr>
          <p:cNvCxnSpPr>
            <a:cxnSpLocks/>
          </p:cNvCxnSpPr>
          <p:nvPr/>
        </p:nvCxnSpPr>
        <p:spPr>
          <a:xfrm>
            <a:off x="8984513" y="2689695"/>
            <a:ext cx="48701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4CAAB7-86E1-E74D-8A44-B0E8EB976473}"/>
                  </a:ext>
                </a:extLst>
              </p:cNvPr>
              <p:cNvSpPr txBox="1"/>
              <p:nvPr/>
            </p:nvSpPr>
            <p:spPr>
              <a:xfrm>
                <a:off x="8504348" y="2175523"/>
                <a:ext cx="1523871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ΔSNR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for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path</m:t>
                        </m:r>
                        <m:r>
                          <a:rPr lang="en-US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#2 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Hz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4CAAB7-86E1-E74D-8A44-B0E8EB976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348" y="2175523"/>
                <a:ext cx="1523871" cy="475964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3160781A-7071-EF4C-BEA8-118E87AC3FE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7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3A2B-685F-084F-B269-5BA4D2D2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MLD and VP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74D68-9D2D-E54A-9700-65EAEBFB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DE4CD-F81C-E345-B850-937E91D7F73F}"/>
              </a:ext>
            </a:extLst>
          </p:cNvPr>
          <p:cNvSpPr txBox="1"/>
          <p:nvPr/>
        </p:nvSpPr>
        <p:spPr>
          <a:xfrm>
            <a:off x="5967132" y="4982776"/>
            <a:ext cx="551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7: Delay-Doppler representation of </a:t>
            </a:r>
          </a:p>
          <a:p>
            <a:pPr algn="ctr"/>
            <a:r>
              <a:rPr lang="en-US" sz="1600" dirty="0"/>
              <a:t>simulated “Very Poor” (VP) channel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BB088EE1-B5DA-254F-83FF-B9A63FE63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r="12143"/>
          <a:stretch/>
        </p:blipFill>
        <p:spPr>
          <a:xfrm>
            <a:off x="5967132" y="1463204"/>
            <a:ext cx="5591336" cy="3268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CCB76255-8C00-AB4E-8AB7-61DB9A9D9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0" y="1364169"/>
                <a:ext cx="5233651" cy="4351338"/>
              </a:xfrm>
            </p:spPr>
            <p:txBody>
              <a:bodyPr/>
              <a:lstStyle/>
              <a:p>
                <a:r>
                  <a:rPr lang="en-US" dirty="0"/>
                  <a:t>2 channels with Doppler spreads are simulated</a:t>
                </a:r>
              </a:p>
              <a:p>
                <a:pPr lvl="1"/>
                <a:r>
                  <a:rPr lang="en-US" dirty="0"/>
                  <a:t>Mid latitude disturbed (MLD)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Hz</a:t>
                </a:r>
              </a:p>
              <a:p>
                <a:pPr lvl="1"/>
                <a:r>
                  <a:rPr lang="en-US" dirty="0"/>
                  <a:t>Very Poor (VP)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Hz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CCB76255-8C00-AB4E-8AB7-61DB9A9D9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0" y="1364169"/>
                <a:ext cx="5233651" cy="4351338"/>
              </a:xfrm>
              <a:blipFill>
                <a:blip r:embed="rId3"/>
                <a:stretch>
                  <a:fillRect l="-3148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582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3A2B-685F-084F-B269-5BA4D2D2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MLD and VP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74D68-9D2D-E54A-9700-65EAEBFB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A9766-CDD4-DE4C-8CDC-95773F3034EB}"/>
              </a:ext>
            </a:extLst>
          </p:cNvPr>
          <p:cNvSpPr txBox="1"/>
          <p:nvPr/>
        </p:nvSpPr>
        <p:spPr>
          <a:xfrm>
            <a:off x="6782848" y="5311807"/>
            <a:ext cx="4728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15: MLD and VP performance of INL FBMC-SS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DE4CD-F81C-E345-B850-937E91D7F73F}"/>
              </a:ext>
            </a:extLst>
          </p:cNvPr>
          <p:cNvSpPr txBox="1"/>
          <p:nvPr/>
        </p:nvSpPr>
        <p:spPr>
          <a:xfrm>
            <a:off x="372234" y="4848413"/>
            <a:ext cx="551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7: Delay-Doppler representation of </a:t>
            </a:r>
          </a:p>
          <a:p>
            <a:pPr algn="ctr"/>
            <a:r>
              <a:rPr lang="en-US" sz="1600" dirty="0"/>
              <a:t>simulated “Very Poor” (VP) channel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C9613-8698-D947-9FAA-50A206BEE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7445" y="1700087"/>
            <a:ext cx="4896354" cy="3611719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BB088EE1-B5DA-254F-83FF-B9A63FE63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r="12143"/>
          <a:stretch/>
        </p:blipFill>
        <p:spPr>
          <a:xfrm>
            <a:off x="589448" y="1977353"/>
            <a:ext cx="4745770" cy="2773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89C81-EB3A-BF4F-8E33-6BDD984AEE0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04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F470-F004-E043-98AE-9036451C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MLD and VP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A4AF7-745F-084F-888B-811586B8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7234EC7-D34D-194B-BBE5-12C8B2C11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45" y="1804604"/>
            <a:ext cx="5218605" cy="3549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569555-1A7A-D843-A639-48563FF90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448" y="1776053"/>
            <a:ext cx="4645501" cy="3426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71C1BC-5C31-5D49-82DA-789DD8AC46D8}"/>
              </a:ext>
            </a:extLst>
          </p:cNvPr>
          <p:cNvSpPr txBox="1"/>
          <p:nvPr/>
        </p:nvSpPr>
        <p:spPr>
          <a:xfrm>
            <a:off x="752768" y="5202735"/>
            <a:ext cx="4728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15: MLD and VP performance of INL FBMC-SS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DC972-2878-A846-AE80-FA65147F59B9}"/>
              </a:ext>
            </a:extLst>
          </p:cNvPr>
          <p:cNvSpPr txBox="1"/>
          <p:nvPr/>
        </p:nvSpPr>
        <p:spPr>
          <a:xfrm>
            <a:off x="6351107" y="5373069"/>
            <a:ext cx="4728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16: Nordic FBMC-SS performance for MLD and VP channels reported in [2]. Walsh results removed for clarity.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CFFA24-809F-F446-B172-CDB8AF8DC56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01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F470-F004-E043-98AE-9036451C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MLD and VP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A4AF7-745F-084F-888B-811586B8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0D5679-BB9E-0F43-A1D9-B1DB8A9C30A8}"/>
              </a:ext>
            </a:extLst>
          </p:cNvPr>
          <p:cNvGrpSpPr/>
          <p:nvPr/>
        </p:nvGrpSpPr>
        <p:grpSpPr>
          <a:xfrm>
            <a:off x="760753" y="2025062"/>
            <a:ext cx="4731899" cy="3218688"/>
            <a:chOff x="6572940" y="2635851"/>
            <a:chExt cx="4271941" cy="29104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5CE196-77BC-764F-A9DD-22B688D59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72940" y="2635851"/>
              <a:ext cx="4271941" cy="2910435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C5DD82D-3648-A64E-8CC9-25F4AB1DC9E3}"/>
                </a:ext>
              </a:extLst>
            </p:cNvPr>
            <p:cNvCxnSpPr>
              <a:cxnSpLocks/>
            </p:cNvCxnSpPr>
            <p:nvPr/>
          </p:nvCxnSpPr>
          <p:spPr>
            <a:xfrm>
              <a:off x="8134973" y="3663373"/>
              <a:ext cx="0" cy="624832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6D0A25-CB92-7B40-B78D-2962151BF438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>
              <a:off x="8738815" y="4112664"/>
              <a:ext cx="0" cy="17554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7C0ECCD-19A9-6F4D-A890-A017A2FD8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34973" y="4210053"/>
              <a:ext cx="59455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209D689-6581-5C4E-B785-5D82E258238E}"/>
                    </a:ext>
                  </a:extLst>
                </p:cNvPr>
                <p:cNvSpPr txBox="1"/>
                <p:nvPr/>
              </p:nvSpPr>
              <p:spPr>
                <a:xfrm>
                  <a:off x="7537101" y="4266579"/>
                  <a:ext cx="1477069" cy="278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SNR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MLD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≅5.5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dB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209D689-6581-5C4E-B785-5D82E2582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7101" y="4266579"/>
                  <a:ext cx="1477069" cy="278301"/>
                </a:xfrm>
                <a:prstGeom prst="rect">
                  <a:avLst/>
                </a:prstGeom>
                <a:blipFill>
                  <a:blip r:embed="rId4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CDCA04-C621-B24D-BE8C-7CA4B9016E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3984" y="3483255"/>
              <a:ext cx="0" cy="21296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F5B96B9-BDA1-0543-BA2C-E3E34F63AE38}"/>
                </a:ext>
              </a:extLst>
            </p:cNvPr>
            <p:cNvCxnSpPr>
              <a:cxnSpLocks/>
            </p:cNvCxnSpPr>
            <p:nvPr/>
          </p:nvCxnSpPr>
          <p:spPr>
            <a:xfrm>
              <a:off x="9149398" y="3459150"/>
              <a:ext cx="0" cy="69687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1B7E070-5725-3149-B9EE-4E31602D0E94}"/>
                </a:ext>
              </a:extLst>
            </p:cNvPr>
            <p:cNvCxnSpPr>
              <a:cxnSpLocks/>
            </p:cNvCxnSpPr>
            <p:nvPr/>
          </p:nvCxnSpPr>
          <p:spPr>
            <a:xfrm>
              <a:off x="8257352" y="3535758"/>
              <a:ext cx="8920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77667C9-CC5B-8541-8530-90B7359E471C}"/>
                    </a:ext>
                  </a:extLst>
                </p:cNvPr>
                <p:cNvSpPr txBox="1"/>
                <p:nvPr/>
              </p:nvSpPr>
              <p:spPr>
                <a:xfrm>
                  <a:off x="7702202" y="3209916"/>
                  <a:ext cx="2002345" cy="278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SNR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VP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≅8.3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dB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77667C9-CC5B-8541-8530-90B7359E4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2202" y="3209916"/>
                  <a:ext cx="2002345" cy="278301"/>
                </a:xfrm>
                <a:prstGeom prst="rect">
                  <a:avLst/>
                </a:prstGeom>
                <a:blipFill>
                  <a:blip r:embed="rId5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25E99F0-E1A2-B54A-B199-29B72EF03891}"/>
                </a:ext>
              </a:extLst>
            </p:cNvPr>
            <p:cNvSpPr/>
            <p:nvPr/>
          </p:nvSpPr>
          <p:spPr>
            <a:xfrm>
              <a:off x="8107057" y="3636330"/>
              <a:ext cx="60499" cy="604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0A81CE-1AD9-1045-B3A9-BF29D4572249}"/>
                </a:ext>
              </a:extLst>
            </p:cNvPr>
            <p:cNvSpPr/>
            <p:nvPr/>
          </p:nvSpPr>
          <p:spPr>
            <a:xfrm>
              <a:off x="8223735" y="3635721"/>
              <a:ext cx="60499" cy="604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231D54F-B3D0-A944-BBA1-A65E3CF7BB14}"/>
                </a:ext>
              </a:extLst>
            </p:cNvPr>
            <p:cNvSpPr/>
            <p:nvPr/>
          </p:nvSpPr>
          <p:spPr>
            <a:xfrm>
              <a:off x="9122717" y="4110609"/>
              <a:ext cx="60499" cy="604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F8F1674-B1A0-6E43-8200-5BA34678D20E}"/>
                </a:ext>
              </a:extLst>
            </p:cNvPr>
            <p:cNvSpPr/>
            <p:nvPr/>
          </p:nvSpPr>
          <p:spPr>
            <a:xfrm>
              <a:off x="8708565" y="4112664"/>
              <a:ext cx="60499" cy="604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227BCD-8C9E-8D4E-9CFB-2C901BC83D9D}"/>
                  </a:ext>
                </a:extLst>
              </p:cNvPr>
              <p:cNvSpPr txBox="1"/>
              <p:nvPr/>
            </p:nvSpPr>
            <p:spPr>
              <a:xfrm>
                <a:off x="1011078" y="5306701"/>
                <a:ext cx="4728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Figure 17: Additional SNR required to improve BER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600" dirty="0"/>
                  <a:t> for Walsh reported in [2]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227BCD-8C9E-8D4E-9CFB-2C901BC83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78" y="5306701"/>
                <a:ext cx="4728581" cy="584775"/>
              </a:xfrm>
              <a:prstGeom prst="rect">
                <a:avLst/>
              </a:prstGeom>
              <a:blipFill>
                <a:blip r:embed="rId6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5">
                <a:extLst>
                  <a:ext uri="{FF2B5EF4-FFF2-40B4-BE49-F238E27FC236}">
                    <a16:creationId xmlns:a16="http://schemas.microsoft.com/office/drawing/2014/main" id="{B31C1331-83EE-3D4D-B221-26BC01FF82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818187"/>
                  </p:ext>
                </p:extLst>
              </p:nvPr>
            </p:nvGraphicFramePr>
            <p:xfrm>
              <a:off x="6573254" y="2602604"/>
              <a:ext cx="4502466" cy="145827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92153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448460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1361853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</a:tblGrid>
                  <a:tr h="772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Source of results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SNR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MLD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SNR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VP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=10 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685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Walsh, reported in [2]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+5.5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+8.3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39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5">
                <a:extLst>
                  <a:ext uri="{FF2B5EF4-FFF2-40B4-BE49-F238E27FC236}">
                    <a16:creationId xmlns:a16="http://schemas.microsoft.com/office/drawing/2014/main" id="{B31C1331-83EE-3D4D-B221-26BC01FF82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818187"/>
                  </p:ext>
                </p:extLst>
              </p:nvPr>
            </p:nvGraphicFramePr>
            <p:xfrm>
              <a:off x="6573254" y="2602604"/>
              <a:ext cx="4502466" cy="145827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92153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448460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1361853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</a:tblGrid>
                  <a:tr h="772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Source of results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7544" r="-9561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29630" r="-92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685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Walsh, reported in [2]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+5.5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+8.3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39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316B684-F84E-4C43-91AB-4F3E270AEEDE}"/>
              </a:ext>
            </a:extLst>
          </p:cNvPr>
          <p:cNvSpPr txBox="1"/>
          <p:nvPr/>
        </p:nvSpPr>
        <p:spPr>
          <a:xfrm>
            <a:off x="6521953" y="1927906"/>
            <a:ext cx="455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6: Comparing results of Walsh performance to our FBMC-SS performance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04AAB9E-5BCB-C848-8319-0B52C6DEEDB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12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F470-F004-E043-98AE-9036451C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MLD and VP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A4AF7-745F-084F-888B-811586B8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16A73A3-36CC-C541-AF49-618F6A28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5196131"/>
                  </p:ext>
                </p:extLst>
              </p:nvPr>
            </p:nvGraphicFramePr>
            <p:xfrm>
              <a:off x="6573254" y="2602604"/>
              <a:ext cx="4502466" cy="2138454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92153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448460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1361853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</a:tblGrid>
                  <a:tr h="772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Source of results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SNR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MLD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SNR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VP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=10 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685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Walsh reported in [2]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+5.5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+8.3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39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  <a:tr h="680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INL FBMC-SS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+5.4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+6.4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48836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16A73A3-36CC-C541-AF49-618F6A28D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5196131"/>
                  </p:ext>
                </p:extLst>
              </p:nvPr>
            </p:nvGraphicFramePr>
            <p:xfrm>
              <a:off x="6573254" y="2602604"/>
              <a:ext cx="4502466" cy="2138454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92153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448460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1361853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</a:tblGrid>
                  <a:tr h="772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Source of results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7544" r="-95614" b="-178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9630" r="-926" b="-1786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685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Walsh reported in [2]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+5.5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39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+8.3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39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  <a:tr h="680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INL FBMC-SS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+5.4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+6.4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488369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10D5679-BB9E-0F43-A1D9-B1DB8A9C30A8}"/>
              </a:ext>
            </a:extLst>
          </p:cNvPr>
          <p:cNvGrpSpPr/>
          <p:nvPr/>
        </p:nvGrpSpPr>
        <p:grpSpPr>
          <a:xfrm>
            <a:off x="764504" y="1867705"/>
            <a:ext cx="4723962" cy="3484556"/>
            <a:chOff x="6576326" y="2515514"/>
            <a:chExt cx="4264775" cy="31508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5CE196-77BC-764F-A9DD-22B688D59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76326" y="2515514"/>
              <a:ext cx="4264775" cy="315084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C5DD82D-3648-A64E-8CC9-25F4AB1DC9E3}"/>
                </a:ext>
              </a:extLst>
            </p:cNvPr>
            <p:cNvCxnSpPr>
              <a:cxnSpLocks/>
            </p:cNvCxnSpPr>
            <p:nvPr/>
          </p:nvCxnSpPr>
          <p:spPr>
            <a:xfrm>
              <a:off x="8478672" y="3932144"/>
              <a:ext cx="0" cy="79618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6D0A25-CB92-7B40-B78D-2962151BF438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>
              <a:off x="9563369" y="4552778"/>
              <a:ext cx="0" cy="17554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7C0ECCD-19A9-6F4D-A890-A017A2FD83BD}"/>
                </a:ext>
              </a:extLst>
            </p:cNvPr>
            <p:cNvCxnSpPr>
              <a:cxnSpLocks/>
            </p:cNvCxnSpPr>
            <p:nvPr/>
          </p:nvCxnSpPr>
          <p:spPr>
            <a:xfrm>
              <a:off x="8478497" y="4670117"/>
              <a:ext cx="10816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209D689-6581-5C4E-B785-5D82E258238E}"/>
                    </a:ext>
                  </a:extLst>
                </p:cNvPr>
                <p:cNvSpPr txBox="1"/>
                <p:nvPr/>
              </p:nvSpPr>
              <p:spPr>
                <a:xfrm>
                  <a:off x="8187664" y="4732730"/>
                  <a:ext cx="1635968" cy="278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SNR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MLD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≅5.4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dB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209D689-6581-5C4E-B785-5D82E2582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664" y="4732730"/>
                  <a:ext cx="1635968" cy="278301"/>
                </a:xfrm>
                <a:prstGeom prst="rect">
                  <a:avLst/>
                </a:prstGeom>
                <a:blipFill>
                  <a:blip r:embed="rId4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CDCA04-C621-B24D-BE8C-7CA4B9016E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2861" y="3731880"/>
              <a:ext cx="0" cy="21296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F5B96B9-BDA1-0543-BA2C-E3E34F63AE38}"/>
                </a:ext>
              </a:extLst>
            </p:cNvPr>
            <p:cNvCxnSpPr>
              <a:cxnSpLocks/>
            </p:cNvCxnSpPr>
            <p:nvPr/>
          </p:nvCxnSpPr>
          <p:spPr>
            <a:xfrm>
              <a:off x="10119073" y="3731880"/>
              <a:ext cx="0" cy="85693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1B7E070-5725-3149-B9EE-4E31602D0E94}"/>
                </a:ext>
              </a:extLst>
            </p:cNvPr>
            <p:cNvCxnSpPr>
              <a:cxnSpLocks/>
            </p:cNvCxnSpPr>
            <p:nvPr/>
          </p:nvCxnSpPr>
          <p:spPr>
            <a:xfrm>
              <a:off x="8832861" y="3797013"/>
              <a:ext cx="127668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77667C9-CC5B-8541-8530-90B7359E471C}"/>
                    </a:ext>
                  </a:extLst>
                </p:cNvPr>
                <p:cNvSpPr txBox="1"/>
                <p:nvPr/>
              </p:nvSpPr>
              <p:spPr>
                <a:xfrm>
                  <a:off x="8451993" y="3457187"/>
                  <a:ext cx="2002345" cy="278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SNR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VP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≅6.4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dB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77667C9-CC5B-8541-8530-90B7359E4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1993" y="3457187"/>
                  <a:ext cx="2002345" cy="278301"/>
                </a:xfrm>
                <a:prstGeom prst="rect">
                  <a:avLst/>
                </a:prstGeom>
                <a:blipFill>
                  <a:blip r:embed="rId5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25E99F0-E1A2-B54A-B199-29B72EF03891}"/>
                </a:ext>
              </a:extLst>
            </p:cNvPr>
            <p:cNvSpPr/>
            <p:nvPr/>
          </p:nvSpPr>
          <p:spPr>
            <a:xfrm>
              <a:off x="8448248" y="3914595"/>
              <a:ext cx="60499" cy="604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0A81CE-1AD9-1045-B3A9-BF29D4572249}"/>
                </a:ext>
              </a:extLst>
            </p:cNvPr>
            <p:cNvSpPr/>
            <p:nvPr/>
          </p:nvSpPr>
          <p:spPr>
            <a:xfrm>
              <a:off x="8802948" y="3916336"/>
              <a:ext cx="60499" cy="604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231D54F-B3D0-A944-BBA1-A65E3CF7BB14}"/>
                </a:ext>
              </a:extLst>
            </p:cNvPr>
            <p:cNvSpPr/>
            <p:nvPr/>
          </p:nvSpPr>
          <p:spPr>
            <a:xfrm>
              <a:off x="10088824" y="4552777"/>
              <a:ext cx="60499" cy="604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F8F1674-B1A0-6E43-8200-5BA34678D20E}"/>
                </a:ext>
              </a:extLst>
            </p:cNvPr>
            <p:cNvSpPr/>
            <p:nvPr/>
          </p:nvSpPr>
          <p:spPr>
            <a:xfrm>
              <a:off x="9533119" y="4552778"/>
              <a:ext cx="60499" cy="604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227BCD-8C9E-8D4E-9CFB-2C901BC83D9D}"/>
                  </a:ext>
                </a:extLst>
              </p:cNvPr>
              <p:cNvSpPr txBox="1"/>
              <p:nvPr/>
            </p:nvSpPr>
            <p:spPr>
              <a:xfrm>
                <a:off x="933587" y="5476378"/>
                <a:ext cx="47285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Figure 18: Additional SNR required to improve BER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600" dirty="0"/>
                  <a:t> for INL FBMC-SS implementation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227BCD-8C9E-8D4E-9CFB-2C901BC83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87" y="5476378"/>
                <a:ext cx="4728581" cy="830997"/>
              </a:xfrm>
              <a:prstGeom prst="rect">
                <a:avLst/>
              </a:prstGeom>
              <a:blipFill>
                <a:blip r:embed="rId6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3B40235-9679-AE4C-BA2A-1B21BE9476AC}"/>
              </a:ext>
            </a:extLst>
          </p:cNvPr>
          <p:cNvSpPr txBox="1"/>
          <p:nvPr/>
        </p:nvSpPr>
        <p:spPr>
          <a:xfrm>
            <a:off x="6521953" y="1927906"/>
            <a:ext cx="455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6: Comparing results of Walsh performance to our FBMC-SS performance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540F0E3-4E01-D64A-8112-DAEB0C63565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D714-C8A6-CE4A-A624-89A2A188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FBMC-SS transmitter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7F3C06-AD1D-144B-B373-1F6D0A702D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0" y="1364169"/>
                <a:ext cx="9654324" cy="4351338"/>
              </a:xfrm>
            </p:spPr>
            <p:txBody>
              <a:bodyPr/>
              <a:lstStyle/>
              <a:p>
                <a:r>
                  <a:rPr lang="en-US" dirty="0"/>
                  <a:t>Filter bank multicarrier spread-spectrum (FBMC-SS)</a:t>
                </a:r>
              </a:p>
              <a:p>
                <a:pPr lvl="1"/>
                <a:r>
                  <a:rPr lang="en-US" dirty="0"/>
                  <a:t>Symbols spread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non-overlapping adjacent subcarriers</a:t>
                </a:r>
              </a:p>
              <a:p>
                <a:pPr lvl="1"/>
                <a:r>
                  <a:rPr lang="en-US" dirty="0"/>
                  <a:t>Waveform can be optimized to have low PAPR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&lt;4.5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7F3C06-AD1D-144B-B373-1F6D0A702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0" y="1364169"/>
                <a:ext cx="9654324" cy="4351338"/>
              </a:xfrm>
              <a:blipFill>
                <a:blip r:embed="rId2"/>
                <a:stretch>
                  <a:fillRect l="-17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2364C-88C9-2947-9023-270888C8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9E19C-80B5-8649-9842-165B21D46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1157" y="2615287"/>
            <a:ext cx="5859037" cy="32034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86235-8571-224B-BA00-53052FF44AEE}"/>
              </a:ext>
            </a:extLst>
          </p:cNvPr>
          <p:cNvSpPr txBox="1"/>
          <p:nvPr/>
        </p:nvSpPr>
        <p:spPr>
          <a:xfrm>
            <a:off x="3078899" y="5921902"/>
            <a:ext cx="431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Figure 1: FBMC-SS transmitter structure</a:t>
            </a:r>
          </a:p>
        </p:txBody>
      </p:sp>
    </p:spTree>
    <p:extLst>
      <p:ext uri="{BB962C8B-B14F-4D97-AF65-F5344CB8AC3E}">
        <p14:creationId xmlns:p14="http://schemas.microsoft.com/office/powerpoint/2010/main" val="14626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A829-480E-2342-8450-6E246F3F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Narrowband interference test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ED2CA-E47B-784D-AA1B-A77D44A9A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1" y="1364169"/>
                <a:ext cx="4592638" cy="4351338"/>
              </a:xfrm>
            </p:spPr>
            <p:txBody>
              <a:bodyPr/>
              <a:lstStyle/>
              <a:p>
                <a:r>
                  <a:rPr lang="en-US" dirty="0"/>
                  <a:t>AWGN channel with interferer </a:t>
                </a:r>
              </a:p>
              <a:p>
                <a:r>
                  <a:rPr lang="en-US" dirty="0"/>
                  <a:t>Interferer has a constant power spectral density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intf</m:t>
                        </m:r>
                      </m:sub>
                    </m:sSub>
                  </m:oMath>
                </a14:m>
                <a:r>
                  <a:rPr lang="en-US" dirty="0"/>
                  <a:t> dB greater than the average signal energy.</a:t>
                </a:r>
              </a:p>
              <a:p>
                <a:r>
                  <a:rPr lang="en-US" dirty="0"/>
                  <a:t>Following results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−∞, 15, 50</m:t>
                        </m:r>
                      </m:e>
                    </m:d>
                  </m:oMath>
                </a14:m>
                <a:r>
                  <a:rPr lang="en-US" dirty="0"/>
                  <a:t> dB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ED2CA-E47B-784D-AA1B-A77D44A9A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1" y="1364169"/>
                <a:ext cx="4592638" cy="4351338"/>
              </a:xfrm>
              <a:blipFill>
                <a:blip r:embed="rId2"/>
                <a:stretch>
                  <a:fillRect l="-3581" t="-2616" r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B3C2F-5973-DC41-9313-0061A9E1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93FD64-0036-6D45-8A4B-E80BD4B8A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599" y="1677039"/>
            <a:ext cx="5175200" cy="3503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B3D1FC-1D85-E241-9E9F-FA2B65B2853A}"/>
              </a:ext>
            </a:extLst>
          </p:cNvPr>
          <p:cNvSpPr txBox="1"/>
          <p:nvPr/>
        </p:nvSpPr>
        <p:spPr>
          <a:xfrm>
            <a:off x="6625218" y="5371214"/>
            <a:ext cx="4728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8: Depiction of interference power relative to signal in the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6883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8DAC-E1D9-134A-A58E-6EB8B35A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Narrowband interference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F36675-92E6-3249-B8AE-3E61BA330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51" y="1670181"/>
            <a:ext cx="4672535" cy="37361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1B15A-56BE-A442-B1EC-609287E2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5F1A0D10-FCCC-674A-A76D-4E38C7574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5033"/>
            <a:ext cx="5480069" cy="3773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621374-CAB2-EF41-929E-21D33BE973D2}"/>
              </a:ext>
            </a:extLst>
          </p:cNvPr>
          <p:cNvSpPr txBox="1"/>
          <p:nvPr/>
        </p:nvSpPr>
        <p:spPr>
          <a:xfrm>
            <a:off x="847080" y="5495132"/>
            <a:ext cx="4728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19: INL FBMC-SS performance results with varying levels of interference power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34CBE-7EC4-CA43-B474-C46B2E2E289B}"/>
              </a:ext>
            </a:extLst>
          </p:cNvPr>
          <p:cNvSpPr txBox="1"/>
          <p:nvPr/>
        </p:nvSpPr>
        <p:spPr>
          <a:xfrm>
            <a:off x="6386129" y="5596912"/>
            <a:ext cx="518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20: Nordic FBMC-SS results reported in [2] with varying levels of interference power. Walsh removed.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5F60BF-BA90-B840-9449-1DD92940BF9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90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8DAC-E1D9-134A-A58E-6EB8B35A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Narrowband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1B15A-56BE-A442-B1EC-609287E2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7570A-4B49-324B-AC92-9A5C6B907DBA}"/>
              </a:ext>
            </a:extLst>
          </p:cNvPr>
          <p:cNvSpPr txBox="1"/>
          <p:nvPr/>
        </p:nvSpPr>
        <p:spPr>
          <a:xfrm>
            <a:off x="6334298" y="3205588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NMF operation greatly reduces the impact of interference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340672AA-008A-AC44-9836-8D1C2A7EA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51" y="1670181"/>
            <a:ext cx="4672535" cy="37361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4BD35A-FBCC-2642-8CF9-FB77F33CBF21}"/>
              </a:ext>
            </a:extLst>
          </p:cNvPr>
          <p:cNvSpPr txBox="1"/>
          <p:nvPr/>
        </p:nvSpPr>
        <p:spPr>
          <a:xfrm>
            <a:off x="847080" y="5495132"/>
            <a:ext cx="4728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19: INL FBMC-SS performance results with varying levels of interference power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DAF015-5337-F54E-B8D1-4DE9B00B8158}"/>
              </a:ext>
            </a:extLst>
          </p:cNvPr>
          <p:cNvCxnSpPr>
            <a:cxnSpLocks/>
            <a:stCxn id="11" idx="3"/>
            <a:endCxn id="3" idx="1"/>
          </p:cNvCxnSpPr>
          <p:nvPr/>
        </p:nvCxnSpPr>
        <p:spPr>
          <a:xfrm flipV="1">
            <a:off x="5272087" y="3528754"/>
            <a:ext cx="1062211" cy="9514"/>
          </a:xfrm>
          <a:prstGeom prst="straightConnector1">
            <a:avLst/>
          </a:prstGeom>
          <a:ln w="158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2621EA5-6C55-D94D-B676-1202922487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40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7C87-F168-864D-9D79-2AF2CB4B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results by matching AWGN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D257-CD01-C047-A021-4BAA9439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7DEBAA-3800-CB4E-97CD-EB73CFF10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2" y="1364169"/>
            <a:ext cx="4757080" cy="4351338"/>
          </a:xfrm>
        </p:spPr>
        <p:txBody>
          <a:bodyPr/>
          <a:lstStyle/>
          <a:p>
            <a:r>
              <a:rPr lang="en-US" dirty="0"/>
              <a:t>To compare with the Walsh reported in [2], the plots can be overlaid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77325-A101-314F-93CE-35BE3682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51" y="1387356"/>
            <a:ext cx="5906921" cy="4013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D86136-098E-9948-BAB7-9FD538AF8207}"/>
              </a:ext>
            </a:extLst>
          </p:cNvPr>
          <p:cNvSpPr txBox="1"/>
          <p:nvPr/>
        </p:nvSpPr>
        <p:spPr>
          <a:xfrm>
            <a:off x="6365320" y="5565161"/>
            <a:ext cx="4728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21: Performance results of Walsh and Nordic FBMC-SS presented in [2]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0DD6C-5636-B14C-8D04-B2F84148FF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5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FEED3A-ECE5-E44E-B078-22EE0C63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1" y="1191832"/>
            <a:ext cx="8387535" cy="4947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87C87-F168-864D-9D79-2AF2CB4B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results by matching AWGN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D257-CD01-C047-A021-4BAA9439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6A7E9-05B6-024A-B957-FDDF66DDEEEE}"/>
              </a:ext>
            </a:extLst>
          </p:cNvPr>
          <p:cNvSpPr txBox="1"/>
          <p:nvPr/>
        </p:nvSpPr>
        <p:spPr>
          <a:xfrm>
            <a:off x="2725170" y="5969607"/>
            <a:ext cx="5511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22: Fit our axes to figure 4 in [2]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17E8D-6057-E340-A17A-FCC148E2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99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7C87-F168-864D-9D79-2AF2CB4B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results by matching AWGN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D257-CD01-C047-A021-4BAA9439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CA46C-A787-6C4A-A905-CBB5A68D1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r="895"/>
          <a:stretch/>
        </p:blipFill>
        <p:spPr>
          <a:xfrm>
            <a:off x="2539429" y="1050501"/>
            <a:ext cx="5283907" cy="4895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DFF152-DFB0-B344-A0CC-E5F6DC3D889E}"/>
              </a:ext>
            </a:extLst>
          </p:cNvPr>
          <p:cNvSpPr txBox="1"/>
          <p:nvPr/>
        </p:nvSpPr>
        <p:spPr>
          <a:xfrm>
            <a:off x="2533650" y="5961445"/>
            <a:ext cx="589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23: Walsh performance reported in [2] compared against our INL FBMC-SS performance in the presence of narrowband interference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8A57F-DEE2-8947-B038-99942F03EEA3}"/>
              </a:ext>
            </a:extLst>
          </p:cNvPr>
          <p:cNvSpPr txBox="1"/>
          <p:nvPr/>
        </p:nvSpPr>
        <p:spPr>
          <a:xfrm>
            <a:off x="4518212" y="4507456"/>
            <a:ext cx="46953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[2]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5A05A-EA59-B44C-B253-E2874632E2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84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7C87-F168-864D-9D79-2AF2CB4B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results by matching AWGN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D257-CD01-C047-A021-4BAA9439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FF152-DFB0-B344-A0CC-E5F6DC3D889E}"/>
              </a:ext>
            </a:extLst>
          </p:cNvPr>
          <p:cNvSpPr txBox="1"/>
          <p:nvPr/>
        </p:nvSpPr>
        <p:spPr>
          <a:xfrm>
            <a:off x="6142344" y="5381431"/>
            <a:ext cx="5022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24: Walsh performance reported in [3] compared against our INL FBMC-SS implementation in the presence of narrowband interference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38C3B8FE-574A-5840-883E-7A3830A2B8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5655837"/>
                  </p:ext>
                </p:extLst>
              </p:nvPr>
            </p:nvGraphicFramePr>
            <p:xfrm>
              <a:off x="938151" y="2425896"/>
              <a:ext cx="4502466" cy="2960193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92153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448460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1361853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</a:tblGrid>
                  <a:tr h="772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Interference Power Level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Walsh results from [2]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INL FBMC-SS results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6854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dirty="0"/>
                            <a:t> dB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  <a:alpha val="5098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  <a:tr h="6801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US" dirty="0"/>
                            <a:t> dB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  <a:alpha val="5098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+1 dB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+0.2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4883694"/>
                      </a:ext>
                    </a:extLst>
                  </a:tr>
                  <a:tr h="6801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oMath>
                          </a14:m>
                          <a:r>
                            <a:rPr lang="en-US" dirty="0"/>
                            <a:t> dB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  <a:alpha val="5098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+4.5 dB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+0.4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03211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38C3B8FE-574A-5840-883E-7A3830A2B8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5655837"/>
                  </p:ext>
                </p:extLst>
              </p:nvPr>
            </p:nvGraphicFramePr>
            <p:xfrm>
              <a:off x="938151" y="2425896"/>
              <a:ext cx="4502466" cy="2960193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692153">
                      <a:extLst>
                        <a:ext uri="{9D8B030D-6E8A-4147-A177-3AD203B41FA5}">
                          <a16:colId xmlns:a16="http://schemas.microsoft.com/office/drawing/2014/main" val="3945219806"/>
                        </a:ext>
                      </a:extLst>
                    </a:gridCol>
                    <a:gridCol w="1448460">
                      <a:extLst>
                        <a:ext uri="{9D8B030D-6E8A-4147-A177-3AD203B41FA5}">
                          <a16:colId xmlns:a16="http://schemas.microsoft.com/office/drawing/2014/main" val="3330271782"/>
                        </a:ext>
                      </a:extLst>
                    </a:gridCol>
                    <a:gridCol w="1361853">
                      <a:extLst>
                        <a:ext uri="{9D8B030D-6E8A-4147-A177-3AD203B41FA5}">
                          <a16:colId xmlns:a16="http://schemas.microsoft.com/office/drawing/2014/main" val="104111780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Interference Power Level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Walsh results from [2]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INL FBMC-SS results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656070"/>
                      </a:ext>
                    </a:extLst>
                  </a:tr>
                  <a:tr h="685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38889" r="-166418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038245"/>
                      </a:ext>
                    </a:extLst>
                  </a:tr>
                  <a:tr h="6801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38889" r="-166418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+1 dB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+0.2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4883694"/>
                      </a:ext>
                    </a:extLst>
                  </a:tr>
                  <a:tr h="6801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38889" r="-166418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+4.5 dB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72BD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+0.4 dB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D9933">
                            <a:alpha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03211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AD5265-A3F4-7B45-ADB1-A9E20037890E}"/>
                  </a:ext>
                </a:extLst>
              </p:cNvPr>
              <p:cNvSpPr txBox="1"/>
              <p:nvPr/>
            </p:nvSpPr>
            <p:spPr>
              <a:xfrm>
                <a:off x="699251" y="1779565"/>
                <a:ext cx="49802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Table 7: SNR loss at BER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/>
                  <a:t> as power of narrowband interference increases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AD5265-A3F4-7B45-ADB1-A9E20037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51" y="1779565"/>
                <a:ext cx="4980265" cy="646331"/>
              </a:xfrm>
              <a:prstGeom prst="rect">
                <a:avLst/>
              </a:prstGeom>
              <a:blipFill>
                <a:blip r:embed="rId3"/>
                <a:stretch>
                  <a:fillRect t="-576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C4C127-609E-B04D-946C-972E703E152D}"/>
              </a:ext>
            </a:extLst>
          </p:cNvPr>
          <p:cNvGrpSpPr/>
          <p:nvPr/>
        </p:nvGrpSpPr>
        <p:grpSpPr>
          <a:xfrm>
            <a:off x="6312252" y="1089692"/>
            <a:ext cx="4569328" cy="4233566"/>
            <a:chOff x="6312252" y="1147883"/>
            <a:chExt cx="4569328" cy="42335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4CA46C-A787-6C4A-A905-CBB5A68D1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" r="895"/>
            <a:stretch/>
          </p:blipFill>
          <p:spPr>
            <a:xfrm>
              <a:off x="6312252" y="1147883"/>
              <a:ext cx="4569328" cy="4233566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CAC8A6-D3A4-0742-98E6-519983C96930}"/>
                </a:ext>
              </a:extLst>
            </p:cNvPr>
            <p:cNvSpPr/>
            <p:nvPr/>
          </p:nvSpPr>
          <p:spPr>
            <a:xfrm>
              <a:off x="8014039" y="2447671"/>
              <a:ext cx="69536" cy="695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12E7748-9E4F-744B-AD48-2A5638CE0786}"/>
                </a:ext>
              </a:extLst>
            </p:cNvPr>
            <p:cNvCxnSpPr/>
            <p:nvPr/>
          </p:nvCxnSpPr>
          <p:spPr>
            <a:xfrm flipV="1">
              <a:off x="8048505" y="2527637"/>
              <a:ext cx="0" cy="372018"/>
            </a:xfrm>
            <a:prstGeom prst="straightConnector1">
              <a:avLst/>
            </a:prstGeom>
            <a:ln w="1270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E56A9D-E03B-B649-B4CD-FE2E0C131075}"/>
                </a:ext>
              </a:extLst>
            </p:cNvPr>
            <p:cNvSpPr txBox="1"/>
            <p:nvPr/>
          </p:nvSpPr>
          <p:spPr>
            <a:xfrm>
              <a:off x="7692809" y="2877642"/>
              <a:ext cx="8402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MU Serif Roman" panose="02000603000000000000" pitchFamily="2" charset="0"/>
                  <a:ea typeface="CMU Serif Roman" panose="02000603000000000000" pitchFamily="2" charset="0"/>
                  <a:cs typeface="CMU Serif Roman" panose="02000603000000000000" pitchFamily="2" charset="0"/>
                </a:rPr>
                <a:t>Reference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699725F-E95F-3A48-BE6B-78B3CBB7DAAE}"/>
              </a:ext>
            </a:extLst>
          </p:cNvPr>
          <p:cNvSpPr txBox="1"/>
          <p:nvPr/>
        </p:nvSpPr>
        <p:spPr>
          <a:xfrm>
            <a:off x="8031234" y="4066688"/>
            <a:ext cx="46953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[2]</a:t>
            </a:r>
            <a:endParaRPr lang="en-US" sz="16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240475-67A1-6647-BF5C-6DCD3FA2AC7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1E7B-91B2-5546-81DB-EE2F8B16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narrowband interferers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3C66A-83B6-AE4E-AD5C-4F28C0510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0" y="1364169"/>
                <a:ext cx="5386845" cy="4351338"/>
              </a:xfrm>
            </p:spPr>
            <p:txBody>
              <a:bodyPr/>
              <a:lstStyle/>
              <a:p>
                <a:r>
                  <a:rPr lang="en-US" dirty="0"/>
                  <a:t>2 cases with multiple narrowband interferers: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4, 3 kHz interferers placed randomly and nonoverlapping in passband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8, 3 kHz interferers placed randomly and nonoverlapping in passband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 dB for each interferer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3C66A-83B6-AE4E-AD5C-4F28C0510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0" y="1364169"/>
                <a:ext cx="5386845" cy="4351338"/>
              </a:xfrm>
              <a:blipFill>
                <a:blip r:embed="rId2"/>
                <a:stretch>
                  <a:fillRect l="-3052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AFBDB-5248-AB48-BDD1-11035A69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F06331-35B9-5641-A5F5-9B5B1F752B92}"/>
              </a:ext>
            </a:extLst>
          </p:cNvPr>
          <p:cNvGrpSpPr/>
          <p:nvPr/>
        </p:nvGrpSpPr>
        <p:grpSpPr>
          <a:xfrm>
            <a:off x="6557223" y="1359713"/>
            <a:ext cx="5096802" cy="4660463"/>
            <a:chOff x="6557223" y="1359713"/>
            <a:chExt cx="5096802" cy="46604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77A1B3-EB53-094F-B26A-96D5F962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7223" y="1359713"/>
              <a:ext cx="5025518" cy="38294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B2C9E7A-BCC7-4E40-877E-67746EC2406C}"/>
                    </a:ext>
                  </a:extLst>
                </p:cNvPr>
                <p:cNvSpPr txBox="1"/>
                <p:nvPr/>
              </p:nvSpPr>
              <p:spPr>
                <a:xfrm>
                  <a:off x="6631579" y="5189179"/>
                  <a:ext cx="502244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/>
                    <a:t>Figure 25: Received FBMC-SS signal polluted with 8 3 kHz wide interferers over signal passband </a:t>
                  </a:r>
                </a:p>
                <a:p>
                  <a:pPr algn="ctr"/>
                  <a:r>
                    <a:rPr lang="en-US" sz="1600" dirty="0"/>
                    <a:t>at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SNR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=−10</m:t>
                      </m:r>
                    </m:oMath>
                  </a14:m>
                  <a:r>
                    <a:rPr lang="en-US" sz="1600" dirty="0"/>
                    <a:t> dB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B2C9E7A-BCC7-4E40-877E-67746EC240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1579" y="5189179"/>
                  <a:ext cx="5022446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1493" r="-758" b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8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1E7B-91B2-5546-81DB-EE2F8B16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narrowband interferers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AFBDB-5248-AB48-BDD1-11035A69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BD51A61-BCE0-AF4D-9107-968D3F050B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0" y="1364169"/>
                <a:ext cx="5547789" cy="4351338"/>
              </a:xfrm>
            </p:spPr>
            <p:txBody>
              <a:bodyPr/>
              <a:lstStyle/>
              <a:p>
                <a:r>
                  <a:rPr lang="en-US" dirty="0"/>
                  <a:t>In AWGN channels, the loss is bounded is bounded by: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ΔSNR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≤10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⌈"/>
                                      <m:endChr m:val="⌉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intf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sub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sub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sig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>
                  <a:spcBef>
                    <a:spcPts val="1100"/>
                  </a:spcBef>
                </a:pPr>
                <a:r>
                  <a:rPr lang="en-US" sz="2000" dirty="0"/>
                  <a:t>Loss due to reduced processing gain from reweighted subcarriers </a:t>
                </a:r>
              </a:p>
              <a:p>
                <a:r>
                  <a:rPr lang="en-US" dirty="0"/>
                  <a:t>For these cases, loss is bounded by: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SNR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intfs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≤6.99</m:t>
                    </m:r>
                  </m:oMath>
                </a14:m>
                <a:r>
                  <a:rPr lang="en-US" dirty="0"/>
                  <a:t> dB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SNR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intfs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≤2.22</m:t>
                    </m:r>
                  </m:oMath>
                </a14:m>
                <a:r>
                  <a:rPr lang="en-US" dirty="0"/>
                  <a:t> dB</a:t>
                </a:r>
              </a:p>
              <a:p>
                <a:pPr lvl="1"/>
                <a:endParaRPr lang="en-US" b="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BD51A61-BCE0-AF4D-9107-968D3F050B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0" y="1364169"/>
                <a:ext cx="5547789" cy="4351338"/>
              </a:xfrm>
              <a:blipFill>
                <a:blip r:embed="rId2"/>
                <a:stretch>
                  <a:fillRect l="-2968" t="-2616" r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1E36DDA-918E-3C49-91C9-CAF322513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7223" y="1359713"/>
            <a:ext cx="5025518" cy="3829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8D0BF9-623C-5F48-842D-0F5F3569DBD0}"/>
                  </a:ext>
                </a:extLst>
              </p:cNvPr>
              <p:cNvSpPr txBox="1"/>
              <p:nvPr/>
            </p:nvSpPr>
            <p:spPr>
              <a:xfrm>
                <a:off x="6631579" y="5189179"/>
                <a:ext cx="50224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Figure 25: Received FBMC-SS signal polluted with 8 3 kHz wide interferers over signal passband </a:t>
                </a:r>
              </a:p>
              <a:p>
                <a:pPr algn="ctr"/>
                <a:r>
                  <a:rPr lang="en-US" sz="1600" dirty="0"/>
                  <a:t>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SNR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sz="1600" dirty="0"/>
                  <a:t> dB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8D0BF9-623C-5F48-842D-0F5F3569D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79" y="5189179"/>
                <a:ext cx="5022446" cy="830997"/>
              </a:xfrm>
              <a:prstGeom prst="rect">
                <a:avLst/>
              </a:prstGeom>
              <a:blipFill>
                <a:blip r:embed="rId2"/>
                <a:stretch>
                  <a:fillRect t="-1493" r="-758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6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1E7B-91B2-5546-81DB-EE2F8B16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narrowband interferers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AFBDB-5248-AB48-BDD1-11035A69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8F827-5BCB-0144-B8F8-63F62F2B0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7" y="1575563"/>
            <a:ext cx="4742252" cy="3613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8093F9-011C-7942-A048-A778B6DBC522}"/>
                  </a:ext>
                </a:extLst>
              </p:cNvPr>
              <p:cNvSpPr txBox="1"/>
              <p:nvPr/>
            </p:nvSpPr>
            <p:spPr>
              <a:xfrm>
                <a:off x="881770" y="5300008"/>
                <a:ext cx="50224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Figure 25: Received FBMC-SS signal polluted with 8 3 kHz wide interferers over signal passband </a:t>
                </a:r>
              </a:p>
              <a:p>
                <a:pPr algn="ctr"/>
                <a:r>
                  <a:rPr lang="en-US" sz="1600" dirty="0"/>
                  <a:t>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SNR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sz="1600" dirty="0"/>
                  <a:t> dB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8093F9-011C-7942-A048-A778B6DBC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70" y="5300008"/>
                <a:ext cx="5022446" cy="830997"/>
              </a:xfrm>
              <a:prstGeom prst="rect">
                <a:avLst/>
              </a:prstGeom>
              <a:blipFill>
                <a:blip r:embed="rId3"/>
                <a:stretch>
                  <a:fillRect t="-1515" r="-50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A15CEA1-FDCC-1848-8B2E-BC8CEF883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332" y="1429970"/>
            <a:ext cx="5028805" cy="3797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23915C-BB51-3F44-B864-6C82C8BFBF33}"/>
              </a:ext>
            </a:extLst>
          </p:cNvPr>
          <p:cNvSpPr txBox="1"/>
          <p:nvPr/>
        </p:nvSpPr>
        <p:spPr>
          <a:xfrm>
            <a:off x="6717770" y="5338060"/>
            <a:ext cx="502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26: BER performance of INL FBMC-SS implementation in both interference cases</a:t>
            </a:r>
          </a:p>
        </p:txBody>
      </p:sp>
    </p:spTree>
    <p:extLst>
      <p:ext uri="{BB962C8B-B14F-4D97-AF65-F5344CB8AC3E}">
        <p14:creationId xmlns:p14="http://schemas.microsoft.com/office/powerpoint/2010/main" val="329608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D714-C8A6-CE4A-A624-89A2A188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FBMC-SS transmitter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7F3C06-AD1D-144B-B373-1F6D0A702D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0" y="1364169"/>
                <a:ext cx="5157850" cy="4351338"/>
              </a:xfrm>
            </p:spPr>
            <p:txBody>
              <a:bodyPr/>
              <a:lstStyle/>
              <a:p>
                <a:r>
                  <a:rPr lang="en-US" dirty="0"/>
                  <a:t>Data is encoded along subcarrier phases using </a:t>
                </a:r>
                <a:r>
                  <a:rPr lang="en-US" dirty="0" err="1"/>
                  <a:t>multicodes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156F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156F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156F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 spreading gain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subcarrier at symbol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 the spread-spectrum ‘chip’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subcarrier at symbol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7F3C06-AD1D-144B-B373-1F6D0A702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0" y="1364169"/>
                <a:ext cx="5157850" cy="4351338"/>
              </a:xfrm>
              <a:blipFill>
                <a:blip r:embed="rId2"/>
                <a:stretch>
                  <a:fillRect l="-3186" t="-2616"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2364C-88C9-2947-9023-270888C8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9E19C-80B5-8649-9842-165B21D46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7525" y="1596285"/>
            <a:ext cx="5436001" cy="3042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86235-8571-224B-BA00-53052FF44AEE}"/>
              </a:ext>
            </a:extLst>
          </p:cNvPr>
          <p:cNvSpPr txBox="1"/>
          <p:nvPr/>
        </p:nvSpPr>
        <p:spPr>
          <a:xfrm>
            <a:off x="6875731" y="4764146"/>
            <a:ext cx="444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Figure 1: FBMC-SS transmitter structure; </a:t>
            </a:r>
          </a:p>
          <a:p>
            <a:pPr algn="ctr"/>
            <a:r>
              <a:rPr lang="en-US" dirty="0" err="1"/>
              <a:t>multicode</a:t>
            </a:r>
            <a:r>
              <a:rPr lang="en-US" dirty="0"/>
              <a:t> ‘chips’ are written in blue.</a:t>
            </a:r>
          </a:p>
        </p:txBody>
      </p:sp>
    </p:spTree>
    <p:extLst>
      <p:ext uri="{BB962C8B-B14F-4D97-AF65-F5344CB8AC3E}">
        <p14:creationId xmlns:p14="http://schemas.microsoft.com/office/powerpoint/2010/main" val="33831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1E7B-91B2-5546-81DB-EE2F8B16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narrowband interferers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AFBDB-5248-AB48-BDD1-11035A69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CB3A16D-AEAD-2247-B7F8-5A8843BE76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0" y="1364169"/>
                <a:ext cx="5547789" cy="4351338"/>
              </a:xfrm>
            </p:spPr>
            <p:txBody>
              <a:bodyPr/>
              <a:lstStyle/>
              <a:p>
                <a:r>
                  <a:rPr lang="en-US" dirty="0"/>
                  <a:t>For these cases, loss is bounded by: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SNR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intfs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≤6.99</m:t>
                    </m:r>
                  </m:oMath>
                </a14:m>
                <a:r>
                  <a:rPr lang="en-US" dirty="0"/>
                  <a:t> dB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SNR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intfs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≤2.22</m:t>
                    </m:r>
                  </m:oMath>
                </a14:m>
                <a:r>
                  <a:rPr lang="en-US" dirty="0"/>
                  <a:t> dB</a:t>
                </a:r>
              </a:p>
              <a:p>
                <a:r>
                  <a:rPr lang="en-US" dirty="0"/>
                  <a:t>Observed loss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b="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SNR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intfs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=5.28</m:t>
                    </m:r>
                  </m:oMath>
                </a14:m>
                <a:r>
                  <a:rPr lang="en-US" b="0" dirty="0"/>
                  <a:t> dB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SNR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intfs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=1.77</m:t>
                    </m:r>
                  </m:oMath>
                </a14:m>
                <a:r>
                  <a:rPr lang="en-US" b="0" dirty="0"/>
                  <a:t> dB</a:t>
                </a:r>
              </a:p>
              <a:p>
                <a:pPr lvl="1"/>
                <a:endParaRPr lang="en-US" b="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CB3A16D-AEAD-2247-B7F8-5A8843BE7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0" y="1364169"/>
                <a:ext cx="5547789" cy="4351338"/>
              </a:xfrm>
              <a:blipFill>
                <a:blip r:embed="rId2"/>
                <a:stretch>
                  <a:fillRect l="-2968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D71AF1A-172F-814C-974F-668E67A10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332" y="1429970"/>
            <a:ext cx="5028805" cy="37972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9043F8-DD65-BE4F-A40D-E6113B21B1DF}"/>
              </a:ext>
            </a:extLst>
          </p:cNvPr>
          <p:cNvSpPr txBox="1"/>
          <p:nvPr/>
        </p:nvSpPr>
        <p:spPr>
          <a:xfrm>
            <a:off x="6717770" y="5338060"/>
            <a:ext cx="502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26: BER performance </a:t>
            </a:r>
            <a:r>
              <a:rPr lang="en-US" sz="1600"/>
              <a:t>of INL </a:t>
            </a:r>
            <a:r>
              <a:rPr lang="en-US" sz="1600" dirty="0"/>
              <a:t>FBMC-SS implementation in both interference cases</a:t>
            </a:r>
          </a:p>
        </p:txBody>
      </p:sp>
    </p:spTree>
    <p:extLst>
      <p:ext uri="{BB962C8B-B14F-4D97-AF65-F5344CB8AC3E}">
        <p14:creationId xmlns:p14="http://schemas.microsoft.com/office/powerpoint/2010/main" val="25187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FBB4-438E-4340-88A7-E9A4253C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Swept tone interference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1AB8DD-A4EF-A248-9277-4837D4C47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150" y="1364169"/>
                <a:ext cx="4768383" cy="4351338"/>
              </a:xfrm>
            </p:spPr>
            <p:txBody>
              <a:bodyPr/>
              <a:lstStyle/>
              <a:p>
                <a:r>
                  <a:rPr lang="en-US" dirty="0"/>
                  <a:t>A single tone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tone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 </m:t>
                    </m:r>
                  </m:oMath>
                </a14:m>
                <a:r>
                  <a:rPr lang="en-US" dirty="0"/>
                  <a:t>dB</a:t>
                </a:r>
              </a:p>
              <a:p>
                <a:r>
                  <a:rPr lang="en-US" dirty="0"/>
                  <a:t>Tone sweeps in frequency at rate of: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3 kHz in 20 seconds (150 Hz/sec)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12 kHz in half of packet interval (~21.2 kHz/sec)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1AB8DD-A4EF-A248-9277-4837D4C47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150" y="1364169"/>
                <a:ext cx="4768383" cy="4351338"/>
              </a:xfrm>
              <a:blipFill>
                <a:blip r:embed="rId2"/>
                <a:stretch>
                  <a:fillRect l="-3448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4C6C2-C376-DE49-B82C-73620E2B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C5D54-5E97-9543-9E66-1656AEFC2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01" y="1348127"/>
            <a:ext cx="6400799" cy="40447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E1E20D-649F-CA4A-B5BC-18B663C17396}"/>
                  </a:ext>
                </a:extLst>
              </p:cNvPr>
              <p:cNvSpPr txBox="1"/>
              <p:nvPr/>
            </p:nvSpPr>
            <p:spPr>
              <a:xfrm>
                <a:off x="6717770" y="5338060"/>
                <a:ext cx="50224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Figure 27: Spectrogram of received FBMC-SS signal polluted with an interferer swept at rate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1.2</m:t>
                    </m:r>
                  </m:oMath>
                </a14:m>
                <a:r>
                  <a:rPr lang="en-US" sz="1600" dirty="0"/>
                  <a:t> kHz/sec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E1E20D-649F-CA4A-B5BC-18B663C17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770" y="5338060"/>
                <a:ext cx="5022446" cy="830997"/>
              </a:xfrm>
              <a:prstGeom prst="rect">
                <a:avLst/>
              </a:prstGeom>
              <a:blipFill>
                <a:blip r:embed="rId4"/>
                <a:stretch>
                  <a:fillRect t="-1515" r="-75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9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A30AC-3F8F-C74C-8223-2B96265B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Swept tone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69885-1872-E446-9B79-1E6A090B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44E60-9132-5743-8332-0131C1C27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945" y="1707001"/>
            <a:ext cx="5727030" cy="36189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427890-452A-3742-A8CD-00CAAE8E3F75}"/>
                  </a:ext>
                </a:extLst>
              </p:cNvPr>
              <p:cNvSpPr txBox="1"/>
              <p:nvPr/>
            </p:nvSpPr>
            <p:spPr>
              <a:xfrm>
                <a:off x="771237" y="5340415"/>
                <a:ext cx="50224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Figure 27: Spectrogram of received FBMC-SS signal polluted with an interferer swept at rate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21.2</m:t>
                    </m:r>
                  </m:oMath>
                </a14:m>
                <a:r>
                  <a:rPr lang="en-US" sz="1600" dirty="0"/>
                  <a:t> kHz/sec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427890-452A-3742-A8CD-00CAAE8E3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7" y="5340415"/>
                <a:ext cx="5022446" cy="830997"/>
              </a:xfrm>
              <a:prstGeom prst="rect">
                <a:avLst/>
              </a:prstGeom>
              <a:blipFill>
                <a:blip r:embed="rId3"/>
                <a:stretch>
                  <a:fillRect t="-1515" r="-756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36A4D0F-A825-1B41-B2F1-E6830E5BF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9719" y="1765837"/>
            <a:ext cx="4595195" cy="3471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C0360B-3ED0-E445-8114-7A73AC85C6B8}"/>
              </a:ext>
            </a:extLst>
          </p:cNvPr>
          <p:cNvSpPr txBox="1"/>
          <p:nvPr/>
        </p:nvSpPr>
        <p:spPr>
          <a:xfrm>
            <a:off x="6750609" y="5340415"/>
            <a:ext cx="5022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28: BER performance of INL FBMC-SS implementation in the presence of a high-power swept interferer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0A95D8-760F-0E46-81E7-EB0D8C43D4E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51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7B1F-7023-3D4B-9B60-F652D7A3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C04614-7673-0F44-B8D1-D4E44955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FBMC-SS receiver can be designed to effectively handle:</a:t>
                </a:r>
              </a:p>
              <a:p>
                <a:pPr lvl="1"/>
                <a:r>
                  <a:rPr lang="en-US" dirty="0"/>
                  <a:t>2-path channels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mode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ms</a:t>
                </a:r>
                <a:r>
                  <a:rPr lang="en-US" dirty="0"/>
                  <a:t> and significant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CFO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2-path HF channels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1, 10</m:t>
                        </m:r>
                      </m:e>
                    </m:d>
                  </m:oMath>
                </a14:m>
                <a:r>
                  <a:rPr lang="en-US" dirty="0"/>
                  <a:t> Hz</a:t>
                </a:r>
              </a:p>
              <a:p>
                <a:pPr lvl="1"/>
                <a:r>
                  <a:rPr lang="en-US" dirty="0"/>
                  <a:t>High powered interference,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 dB</a:t>
                </a:r>
              </a:p>
              <a:p>
                <a:r>
                  <a:rPr lang="en-US" dirty="0"/>
                  <a:t>Further, FBMC-SS can be effectively recovered when the propagation channel contains:</a:t>
                </a:r>
              </a:p>
              <a:p>
                <a:pPr lvl="1"/>
                <a:r>
                  <a:rPr lang="en-US" dirty="0"/>
                  <a:t>Significant congestion from other users</a:t>
                </a:r>
              </a:p>
              <a:p>
                <a:pPr lvl="1"/>
                <a:r>
                  <a:rPr lang="en-US" dirty="0"/>
                  <a:t>Highly-dynamic interference</a:t>
                </a:r>
              </a:p>
              <a:p>
                <a:pPr lvl="1"/>
                <a:r>
                  <a:rPr lang="en-US" dirty="0"/>
                  <a:t>This performance is an intrinsic feature of the FBMC-SS structure</a:t>
                </a:r>
              </a:p>
              <a:p>
                <a:r>
                  <a:rPr lang="en-US" dirty="0"/>
                  <a:t>All results generated using a transceiver pair provided with no information about any impairments present in channel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C04614-7673-0F44-B8D1-D4E44955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3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08184-03A8-2E49-A320-77EC086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3A2B-685F-084F-B269-5BA4D2D2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A: Freq. offset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74D68-9D2D-E54A-9700-65EAEBFB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A9766-CDD4-DE4C-8CDC-95773F3034EB}"/>
              </a:ext>
            </a:extLst>
          </p:cNvPr>
          <p:cNvSpPr txBox="1"/>
          <p:nvPr/>
        </p:nvSpPr>
        <p:spPr>
          <a:xfrm>
            <a:off x="497169" y="5172240"/>
            <a:ext cx="551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A1: INL FBMC-SS implementation performance in 2 path channel with 2</a:t>
            </a:r>
            <a:r>
              <a:rPr lang="en-US" sz="1600" baseline="30000" dirty="0"/>
              <a:t>nd</a:t>
            </a:r>
            <a:r>
              <a:rPr lang="en-US" sz="1600" dirty="0"/>
              <a:t> path frequency offset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C09E15-419E-AA4F-A75C-AF1E4388D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/>
        </p:blipFill>
        <p:spPr>
          <a:xfrm>
            <a:off x="770941" y="1621092"/>
            <a:ext cx="4526473" cy="3551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481AAB-9009-0C4F-AD78-599D2E7F1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4588" y="1575563"/>
            <a:ext cx="3478031" cy="3979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B1BE89-47AF-DE43-8BF7-921387381C01}"/>
              </a:ext>
            </a:extLst>
          </p:cNvPr>
          <p:cNvSpPr txBox="1"/>
          <p:nvPr/>
        </p:nvSpPr>
        <p:spPr>
          <a:xfrm>
            <a:off x="6261864" y="5679136"/>
            <a:ext cx="5511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A2: Reported Walsh results from [2]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7AF804-0038-D745-B748-C1081F5AC2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46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7C87-F168-864D-9D79-2AF2CB4B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B: fitting in AWGN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D257-CD01-C047-A021-4BAA9439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34EB3-428E-D74A-92AD-9EB9CE5B7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38" y="1575563"/>
            <a:ext cx="5620758" cy="3819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6A7E9-05B6-024A-B957-FDDF66DDEEEE}"/>
              </a:ext>
            </a:extLst>
          </p:cNvPr>
          <p:cNvSpPr txBox="1"/>
          <p:nvPr/>
        </p:nvSpPr>
        <p:spPr>
          <a:xfrm>
            <a:off x="1041648" y="5516774"/>
            <a:ext cx="551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B1: 48 kHz waveform comparisons in AWGN with varying levels of interference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EB52A-00E1-224F-89A5-8A409670D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7182" y="1612851"/>
            <a:ext cx="3665781" cy="3197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EAEFEE-9C01-8C46-99B1-75E97BD4D46C}"/>
              </a:ext>
            </a:extLst>
          </p:cNvPr>
          <p:cNvSpPr txBox="1"/>
          <p:nvPr/>
        </p:nvSpPr>
        <p:spPr>
          <a:xfrm>
            <a:off x="7307515" y="4810185"/>
            <a:ext cx="404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B2: Performance of our implementation in AWGN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5979A-B449-9A46-9D95-328CC89CC6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50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7C87-F168-864D-9D79-2AF2CB4B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B: fitting in AWGN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D257-CD01-C047-A021-4BAA9439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34EB3-428E-D74A-92AD-9EB9CE5B7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938" y="1575563"/>
            <a:ext cx="5620758" cy="3819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6A7E9-05B6-024A-B957-FDDF66DDEEEE}"/>
              </a:ext>
            </a:extLst>
          </p:cNvPr>
          <p:cNvSpPr txBox="1"/>
          <p:nvPr/>
        </p:nvSpPr>
        <p:spPr>
          <a:xfrm>
            <a:off x="1041648" y="5516774"/>
            <a:ext cx="551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B1: 48 kHz waveform comparisons in AWGN with varying levels of interference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AEFEE-9C01-8C46-99B1-75E97BD4D46C}"/>
              </a:ext>
            </a:extLst>
          </p:cNvPr>
          <p:cNvSpPr txBox="1"/>
          <p:nvPr/>
        </p:nvSpPr>
        <p:spPr>
          <a:xfrm>
            <a:off x="7307515" y="4708323"/>
            <a:ext cx="4046284" cy="70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B3: Matching aspect ratio to that of Fig. B1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80DB27-DDFB-954F-9C14-750EC68FF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0874" y="2047815"/>
            <a:ext cx="4111454" cy="2486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9E992A-3D21-2F44-86CE-297D516576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2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FEED3A-ECE5-E44E-B078-22EE0C63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629" y="1254265"/>
            <a:ext cx="7994678" cy="471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87C87-F168-864D-9D79-2AF2CB4B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B: fitting in AWGN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D257-CD01-C047-A021-4BAA9439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6A7E9-05B6-024A-B957-FDDF66DDEEEE}"/>
              </a:ext>
            </a:extLst>
          </p:cNvPr>
          <p:cNvSpPr txBox="1"/>
          <p:nvPr/>
        </p:nvSpPr>
        <p:spPr>
          <a:xfrm>
            <a:off x="2725170" y="5969607"/>
            <a:ext cx="551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B4: fit our axes to given Figure with performance of our implementation to provide approximate SNR values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7C49A0-EEB5-1A48-A84B-ECE91CC9A1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42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7C87-F168-864D-9D79-2AF2CB4B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B: fitting in AWGN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D257-CD01-C047-A021-4BAA9439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6A7E9-05B6-024A-B957-FDDF66DDEEEE}"/>
              </a:ext>
            </a:extLst>
          </p:cNvPr>
          <p:cNvSpPr txBox="1"/>
          <p:nvPr/>
        </p:nvSpPr>
        <p:spPr>
          <a:xfrm>
            <a:off x="2725170" y="5832043"/>
            <a:ext cx="5511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B5: Unifying and extending axes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EED3A-ECE5-E44E-B078-22EE0C63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240" y="1649008"/>
            <a:ext cx="7845936" cy="4153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D8BEC3-32EC-AD41-B16B-C557C4055B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55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8E4B-398C-204A-AC0D-87E1F832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C: Severe, dynamic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CC002-1365-5943-8375-CAFB5E47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E04BCF1-0965-F94D-8F13-DB44C0928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4" y="1575563"/>
            <a:ext cx="5108147" cy="3465527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FE5CDFD-9E2B-6B40-A001-CE4325611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94" y="1623099"/>
            <a:ext cx="5094652" cy="3611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4E2206-E20C-134D-91C3-84934D747D1C}"/>
                  </a:ext>
                </a:extLst>
              </p:cNvPr>
              <p:cNvSpPr txBox="1"/>
              <p:nvPr/>
            </p:nvSpPr>
            <p:spPr>
              <a:xfrm>
                <a:off x="662008" y="5113160"/>
                <a:ext cx="4649778" cy="60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Figure C1: 4 swept tones polluting passband of FBMC-SS signal. Each tone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intf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1600" dirty="0"/>
                  <a:t> dB.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4E2206-E20C-134D-91C3-84934D747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08" y="5113160"/>
                <a:ext cx="4649778" cy="604524"/>
              </a:xfrm>
              <a:prstGeom prst="rect">
                <a:avLst/>
              </a:prstGeom>
              <a:blipFill>
                <a:blip r:embed="rId4"/>
                <a:stretch>
                  <a:fillRect t="-2041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6BA5388-5EA9-3647-BF98-01BA678A5BE3}"/>
              </a:ext>
            </a:extLst>
          </p:cNvPr>
          <p:cNvSpPr txBox="1"/>
          <p:nvPr/>
        </p:nvSpPr>
        <p:spPr>
          <a:xfrm>
            <a:off x="6548442" y="5282436"/>
            <a:ext cx="411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C2: BER performance of FBMC-SS performance in interference scenario presented in Fig. C1.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50F457-ACF1-D44A-87C5-3DEC8D1D1D8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5287" y="189447"/>
            <a:ext cx="1857571" cy="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2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5F0065-9C4F-7440-AF48-7C527A794514}"/>
              </a:ext>
            </a:extLst>
          </p:cNvPr>
          <p:cNvSpPr/>
          <p:nvPr/>
        </p:nvSpPr>
        <p:spPr>
          <a:xfrm>
            <a:off x="-2" y="6237513"/>
            <a:ext cx="8466366" cy="6368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625609-F6AA-0847-9B9F-ED8EB5EE3A8E}"/>
              </a:ext>
            </a:extLst>
          </p:cNvPr>
          <p:cNvSpPr txBox="1"/>
          <p:nvPr/>
        </p:nvSpPr>
        <p:spPr>
          <a:xfrm>
            <a:off x="744470" y="6255692"/>
            <a:ext cx="71853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sz="1100" dirty="0"/>
              <a:t>[1] D. B. Haab, H. Moradi, and B. </a:t>
            </a:r>
            <a:r>
              <a:rPr lang="en-US" sz="1100" dirty="0" err="1"/>
              <a:t>Farhang-Boroujeny</a:t>
            </a:r>
            <a:r>
              <a:rPr lang="en-US" sz="1100" dirty="0"/>
              <a:t>, "Spread Spectrum Symbol Detection With Blind Interference Suppression in FBMC-SS," in IEEE Open Journal of the Communications Society, vol. 2, pp. 1630 1646, 2021, </a:t>
            </a:r>
            <a:r>
              <a:rPr lang="en-US" sz="1100" dirty="0" err="1"/>
              <a:t>doi</a:t>
            </a:r>
            <a:r>
              <a:rPr lang="en-US" sz="1100" dirty="0"/>
              <a:t>: 10.1109/OJCOMS.2021.3090356.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E73E9-63F6-0C49-BF08-FF5A7888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FBMC-SS 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7219-E8B5-2D4F-BBBF-614ACF8A3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Normalized Matched-Filter (NMF) [1]</a:t>
            </a:r>
          </a:p>
          <a:p>
            <a:pPr lvl="1"/>
            <a:r>
              <a:rPr lang="en-US" dirty="0"/>
              <a:t>Matched filtering with blind subcarrier normalization</a:t>
            </a:r>
          </a:p>
          <a:p>
            <a:pPr lvl="1"/>
            <a:r>
              <a:rPr lang="en-US" dirty="0"/>
              <a:t>Blindly approximates maximum ratio combining </a:t>
            </a:r>
          </a:p>
          <a:p>
            <a:r>
              <a:rPr lang="en-US" dirty="0"/>
              <a:t>Improved packet detection in presence of high partial-band interference</a:t>
            </a:r>
          </a:p>
          <a:p>
            <a:r>
              <a:rPr lang="en-US" dirty="0"/>
              <a:t>Efficient implementation with overlap-add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FD6BA-B35E-034F-B8CC-DF066FC8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57716-8FCA-7C4E-A964-B722B8986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6"/>
          <a:stretch/>
        </p:blipFill>
        <p:spPr>
          <a:xfrm>
            <a:off x="1912374" y="3824053"/>
            <a:ext cx="8367252" cy="23665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6936F7-3EAE-4744-9E23-25BE5E9FC572}"/>
              </a:ext>
            </a:extLst>
          </p:cNvPr>
          <p:cNvSpPr txBox="1"/>
          <p:nvPr/>
        </p:nvSpPr>
        <p:spPr>
          <a:xfrm>
            <a:off x="3655985" y="5369069"/>
            <a:ext cx="422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Figure 2: Basic NMF Receiver structure</a:t>
            </a:r>
          </a:p>
        </p:txBody>
      </p:sp>
    </p:spTree>
    <p:extLst>
      <p:ext uri="{BB962C8B-B14F-4D97-AF65-F5344CB8AC3E}">
        <p14:creationId xmlns:p14="http://schemas.microsoft.com/office/powerpoint/2010/main" val="11897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73E9-63F6-0C49-BF08-FF5A7888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FBMC-SS 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7219-E8B5-2D4F-BBBF-614ACF8A3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364169"/>
            <a:ext cx="9308029" cy="4351338"/>
          </a:xfrm>
        </p:spPr>
        <p:txBody>
          <a:bodyPr/>
          <a:lstStyle/>
          <a:p>
            <a:r>
              <a:rPr lang="en-US" dirty="0"/>
              <a:t>Additional receiver details:</a:t>
            </a:r>
          </a:p>
          <a:p>
            <a:pPr lvl="1"/>
            <a:r>
              <a:rPr lang="en-US" dirty="0"/>
              <a:t>Preamble detector tests multiple candidate Carrier Frequency Offsets (CFO)</a:t>
            </a:r>
          </a:p>
          <a:p>
            <a:pPr lvl="2"/>
            <a:r>
              <a:rPr lang="en-US" dirty="0"/>
              <a:t>This improves packet detection in presence of large CFO</a:t>
            </a:r>
          </a:p>
          <a:p>
            <a:pPr lvl="1"/>
            <a:r>
              <a:rPr lang="en-US" dirty="0"/>
              <a:t>Inserted pilots allow for detection of additional modes of propagation</a:t>
            </a:r>
          </a:p>
          <a:p>
            <a:pPr lvl="1"/>
            <a:r>
              <a:rPr lang="en-US" dirty="0"/>
              <a:t>Different spreading gains applied to each symbol reduce the impact of inter-symbol interference (ISI)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FD6BA-B35E-034F-B8CC-DF066FC8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E23451-5ADB-DA43-9E13-A52E97E3BE22}"/>
              </a:ext>
            </a:extLst>
          </p:cNvPr>
          <p:cNvSpPr/>
          <p:nvPr/>
        </p:nvSpPr>
        <p:spPr>
          <a:xfrm>
            <a:off x="-2" y="6237513"/>
            <a:ext cx="8466366" cy="6368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68059-8287-4642-B0D5-ABC0716DDF44}"/>
              </a:ext>
            </a:extLst>
          </p:cNvPr>
          <p:cNvSpPr txBox="1"/>
          <p:nvPr/>
        </p:nvSpPr>
        <p:spPr>
          <a:xfrm>
            <a:off x="744470" y="6330505"/>
            <a:ext cx="7185314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sz="1100" dirty="0"/>
              <a:t>[2] J. Nieto, W. Furman, W. Batts, “A Comparison of Published Waveform Design Techniques Used for Reliable HF Communications,” </a:t>
            </a:r>
            <a:r>
              <a:rPr lang="en-US" sz="1100" dirty="0">
                <a:effectLst/>
              </a:rPr>
              <a:t>Proceedings of the Nordic HF Conference HF22, 2022.</a:t>
            </a:r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41450-8B73-224F-97D6-86535F2C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FBMC-SS waveform parameters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970AC-E8D8-514B-BBA4-40D765A6E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364169"/>
            <a:ext cx="4662342" cy="4351338"/>
          </a:xfrm>
        </p:spPr>
        <p:txBody>
          <a:bodyPr/>
          <a:lstStyle/>
          <a:p>
            <a:r>
              <a:rPr lang="en-US" dirty="0"/>
              <a:t>Parameters chosen based on [2] to match MIL-STD-188-110D, WFID 0 (Walsh), 48 kHz waveform</a:t>
            </a:r>
          </a:p>
          <a:p>
            <a:pPr lvl="1"/>
            <a:r>
              <a:rPr lang="en-US" sz="2000" dirty="0"/>
              <a:t>Direct sequence spread-spectrum</a:t>
            </a:r>
            <a:endParaRPr lang="en-US" dirty="0"/>
          </a:p>
          <a:p>
            <a:pPr>
              <a:spcBef>
                <a:spcPts val="1600"/>
              </a:spcBef>
            </a:pPr>
            <a:r>
              <a:rPr lang="en-US" dirty="0"/>
              <a:t>Receiver given no channel information; same receiver settings used for each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386C4-A0F6-344A-BFDB-6D80F866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0BA8B-8B57-7640-A15F-07BCF95B295E}"/>
              </a:ext>
            </a:extLst>
          </p:cNvPr>
          <p:cNvSpPr txBox="1"/>
          <p:nvPr/>
        </p:nvSpPr>
        <p:spPr>
          <a:xfrm>
            <a:off x="6112934" y="1448837"/>
            <a:ext cx="559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1: Waveform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11">
                <a:extLst>
                  <a:ext uri="{FF2B5EF4-FFF2-40B4-BE49-F238E27FC236}">
                    <a16:creationId xmlns:a16="http://schemas.microsoft.com/office/drawing/2014/main" id="{93EF179C-21FA-E747-B0FB-F2C824AA97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2993783"/>
                  </p:ext>
                </p:extLst>
              </p:nvPr>
            </p:nvGraphicFramePr>
            <p:xfrm>
              <a:off x="6112934" y="1809836"/>
              <a:ext cx="5653356" cy="4089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6678">
                      <a:extLst>
                        <a:ext uri="{9D8B030D-6E8A-4147-A177-3AD203B41FA5}">
                          <a16:colId xmlns:a16="http://schemas.microsoft.com/office/drawing/2014/main" val="63140396"/>
                        </a:ext>
                      </a:extLst>
                    </a:gridCol>
                    <a:gridCol w="2826678">
                      <a:extLst>
                        <a:ext uri="{9D8B030D-6E8A-4147-A177-3AD203B41FA5}">
                          <a16:colId xmlns:a16="http://schemas.microsoft.com/office/drawing/2014/main" val="4034804439"/>
                        </a:ext>
                      </a:extLst>
                    </a:gridCol>
                  </a:tblGrid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Parameter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B79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B79C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0011581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subcarriers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181384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Symbol rate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137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600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sym</a:t>
                          </a:r>
                          <a:r>
                            <a:rPr lang="en-US" dirty="0"/>
                            <a:t>/sec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1373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868677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Subcarrier bandwidth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1200</m:t>
                              </m:r>
                            </m:oMath>
                          </a14:m>
                          <a:r>
                            <a:rPr lang="en-US" dirty="0"/>
                            <a:t> Hz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3218134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Null-to-null bandwidth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98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US" dirty="0"/>
                            <a:t> kHz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98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74054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Modulation order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dirty="0"/>
                            <a:t> bits/</a:t>
                          </a:r>
                          <a:r>
                            <a:rPr lang="en-US" dirty="0" err="1"/>
                            <a:t>sym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684039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Modulation type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58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Orthogonal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58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7310520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Inserted pilot rate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dirty="0"/>
                            <a:t> pilot every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dirty="0"/>
                            <a:t> data </a:t>
                          </a:r>
                          <a:r>
                            <a:rPr lang="en-US" dirty="0" err="1"/>
                            <a:t>syms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9560666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Payload size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D5EEF9">
                            <a:alpha val="5098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2048</m:t>
                              </m:r>
                            </m:oMath>
                          </a14:m>
                          <a:r>
                            <a:rPr lang="en-US" dirty="0"/>
                            <a:t> bits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D5EEF9">
                            <a:alpha val="5098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0567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11">
                <a:extLst>
                  <a:ext uri="{FF2B5EF4-FFF2-40B4-BE49-F238E27FC236}">
                    <a16:creationId xmlns:a16="http://schemas.microsoft.com/office/drawing/2014/main" id="{93EF179C-21FA-E747-B0FB-F2C824AA97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2993783"/>
                  </p:ext>
                </p:extLst>
              </p:nvPr>
            </p:nvGraphicFramePr>
            <p:xfrm>
              <a:off x="6112934" y="1809836"/>
              <a:ext cx="5653356" cy="4089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6678">
                      <a:extLst>
                        <a:ext uri="{9D8B030D-6E8A-4147-A177-3AD203B41FA5}">
                          <a16:colId xmlns:a16="http://schemas.microsoft.com/office/drawing/2014/main" val="63140396"/>
                        </a:ext>
                      </a:extLst>
                    </a:gridCol>
                    <a:gridCol w="2826678">
                      <a:extLst>
                        <a:ext uri="{9D8B030D-6E8A-4147-A177-3AD203B41FA5}">
                          <a16:colId xmlns:a16="http://schemas.microsoft.com/office/drawing/2014/main" val="4034804439"/>
                        </a:ext>
                      </a:extLst>
                    </a:gridCol>
                  </a:tblGrid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Parameter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B79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B79C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0011581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subcarriers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8" t="-102778" r="-897" b="-7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181384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Symbol rate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137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8" t="-202778" r="-897" b="-6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868677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Subcarrier bandwidth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8" t="-302778" r="-897" b="-5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3218134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Null-to-null bandwidth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98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8" t="-414286" r="-897" b="-42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74054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Modulation order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8" t="-500000" r="-897" b="-3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684039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Modulation type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58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Orthogonal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58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7310520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Inserted pilot rate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48" t="-700000" r="-897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9560666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Payload size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D5EEF9">
                            <a:alpha val="5098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448" t="-800000" r="-897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05673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74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1450-8B73-224F-97D6-86535F2C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FBMC-SS waveform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386C4-A0F6-344A-BFDB-6D80F866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499A3B82-08A3-9748-97A9-7D6CB5348D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8847034"/>
                  </p:ext>
                </p:extLst>
              </p:nvPr>
            </p:nvGraphicFramePr>
            <p:xfrm>
              <a:off x="6112934" y="1809836"/>
              <a:ext cx="5653356" cy="4089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6678">
                      <a:extLst>
                        <a:ext uri="{9D8B030D-6E8A-4147-A177-3AD203B41FA5}">
                          <a16:colId xmlns:a16="http://schemas.microsoft.com/office/drawing/2014/main" val="63140396"/>
                        </a:ext>
                      </a:extLst>
                    </a:gridCol>
                    <a:gridCol w="2826678">
                      <a:extLst>
                        <a:ext uri="{9D8B030D-6E8A-4147-A177-3AD203B41FA5}">
                          <a16:colId xmlns:a16="http://schemas.microsoft.com/office/drawing/2014/main" val="4034804439"/>
                        </a:ext>
                      </a:extLst>
                    </a:gridCol>
                  </a:tblGrid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Parameter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B79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B79C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0011581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subcarriers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181384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Symbol rate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137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600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sym</a:t>
                          </a:r>
                          <a:r>
                            <a:rPr lang="en-US" dirty="0"/>
                            <a:t>/sec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1373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868677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Subcarrier bandwidth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1200</m:t>
                              </m:r>
                            </m:oMath>
                          </a14:m>
                          <a:r>
                            <a:rPr lang="en-US" dirty="0"/>
                            <a:t> Hz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3218134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Null-to-null bandwidth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98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US" dirty="0"/>
                            <a:t> kHz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98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74054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Modulation order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dirty="0"/>
                            <a:t> bits/</a:t>
                          </a:r>
                          <a:r>
                            <a:rPr lang="en-US" dirty="0" err="1"/>
                            <a:t>sym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684039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Modulation type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58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Orthogonal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58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7310520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Inserted pilot rate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dirty="0"/>
                            <a:t> pilot every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dirty="0"/>
                            <a:t> data </a:t>
                          </a:r>
                          <a:r>
                            <a:rPr lang="en-US" dirty="0" err="1"/>
                            <a:t>syms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9560666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Payload size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D5EEF9">
                            <a:alpha val="5098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2048</m:t>
                              </m:r>
                            </m:oMath>
                          </a14:m>
                          <a:r>
                            <a:rPr lang="en-US" dirty="0"/>
                            <a:t> bits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D5EEF9">
                            <a:alpha val="5098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0567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499A3B82-08A3-9748-97A9-7D6CB5348D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8847034"/>
                  </p:ext>
                </p:extLst>
              </p:nvPr>
            </p:nvGraphicFramePr>
            <p:xfrm>
              <a:off x="6112934" y="1809836"/>
              <a:ext cx="5653356" cy="4089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6678">
                      <a:extLst>
                        <a:ext uri="{9D8B030D-6E8A-4147-A177-3AD203B41FA5}">
                          <a16:colId xmlns:a16="http://schemas.microsoft.com/office/drawing/2014/main" val="63140396"/>
                        </a:ext>
                      </a:extLst>
                    </a:gridCol>
                    <a:gridCol w="2826678">
                      <a:extLst>
                        <a:ext uri="{9D8B030D-6E8A-4147-A177-3AD203B41FA5}">
                          <a16:colId xmlns:a16="http://schemas.microsoft.com/office/drawing/2014/main" val="4034804439"/>
                        </a:ext>
                      </a:extLst>
                    </a:gridCol>
                  </a:tblGrid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Parameter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B79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Value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B79C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0011581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 subcarriers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8" t="-102778" r="-897" b="-7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181384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Symbol rate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137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8" t="-202778" r="-897" b="-6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868677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Subcarrier bandwidth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8" t="-302778" r="-897" b="-5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3218134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Null-to-null bandwidth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98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8" t="-414286" r="-897" b="-42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74054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Modulation order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8" t="-500000" r="-897" b="-3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684039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Modulation type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58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Orthogonal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>
                            <a:alpha val="5058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7310520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Inserted pilot rate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5EE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8" t="-700000" r="-897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9560666"/>
                      </a:ext>
                    </a:extLst>
                  </a:tr>
                  <a:tr h="45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Payload size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D5EEF9">
                            <a:alpha val="5098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448" t="-800000" r="-897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05673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DE0BA8B-8B57-7640-A15F-07BCF95B295E}"/>
              </a:ext>
            </a:extLst>
          </p:cNvPr>
          <p:cNvSpPr txBox="1"/>
          <p:nvPr/>
        </p:nvSpPr>
        <p:spPr>
          <a:xfrm>
            <a:off x="6112934" y="1448837"/>
            <a:ext cx="559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1</a:t>
            </a:r>
            <a:r>
              <a:rPr lang="en-US"/>
              <a:t>: Waveform </a:t>
            </a:r>
            <a:r>
              <a:rPr lang="en-US" dirty="0"/>
              <a:t>parameters</a:t>
            </a: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761DA2D3-F8B8-EC41-821E-BD4F6F9F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0" y="1861607"/>
            <a:ext cx="4941361" cy="28130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A3026F-4918-074F-B9E5-ED98691C362B}"/>
              </a:ext>
            </a:extLst>
          </p:cNvPr>
          <p:cNvSpPr txBox="1"/>
          <p:nvPr/>
        </p:nvSpPr>
        <p:spPr>
          <a:xfrm>
            <a:off x="194734" y="4700037"/>
            <a:ext cx="559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3: Frequency response of transmit pulse-shaping filter with parameters given in Table 1</a:t>
            </a:r>
          </a:p>
        </p:txBody>
      </p:sp>
    </p:spTree>
    <p:extLst>
      <p:ext uri="{BB962C8B-B14F-4D97-AF65-F5344CB8AC3E}">
        <p14:creationId xmlns:p14="http://schemas.microsoft.com/office/powerpoint/2010/main" val="403985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F89E-A221-E645-A28D-71E8E640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CDB6F-CDB4-C54A-9AA2-871F2870B2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MIL-STD-188-110D defines bandwidth as the width in frequency containing 99% of the signal power. </a:t>
                </a:r>
              </a:p>
              <a:p>
                <a:r>
                  <a:rPr lang="en-US" dirty="0"/>
                  <a:t>Following this definition, for a nominal bandwidth of 48 kHz, the 99% bandwidth 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Walsh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=44,700</m:t>
                    </m:r>
                  </m:oMath>
                </a14:m>
                <a:r>
                  <a:rPr lang="en-US" dirty="0"/>
                  <a:t> Hz</a:t>
                </a:r>
              </a:p>
              <a:p>
                <a:r>
                  <a:rPr lang="en-US" dirty="0"/>
                  <a:t>For the associated FBMC-SS waveform,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FBMC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SS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=47,150</m:t>
                    </m:r>
                  </m:oMath>
                </a14:m>
                <a:r>
                  <a:rPr lang="en-US" dirty="0"/>
                  <a:t> Hz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CDB6F-CDB4-C54A-9AA2-871F2870B2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3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1AE3-1166-4F48-A1C3-538BC95F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Dark_wide-WEB" id="{BFCE2894-AEF1-8B46-9681-589859762878}" vid="{2C3C1B24-8270-DB49-B9E8-13EE0CF6AE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255676BE044408856C5C66FC5842F" ma:contentTypeVersion="0" ma:contentTypeDescription="Create a new document." ma:contentTypeScope="" ma:versionID="2ac5e619384c3c7ef685067c224a28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22ff54f05b5f54d3ba3cb1d7256e5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8601AE-104E-468D-ADAF-D7D449B61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51D186-0797-479D-A477-9997909104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BB64EC-CFD4-46F5-96CD-3F82FE7129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INL_2022_hexDark_wide_template</Template>
  <TotalTime>12550</TotalTime>
  <Words>2855</Words>
  <Application>Microsoft Macintosh PowerPoint</Application>
  <PresentationFormat>Widescreen</PresentationFormat>
  <Paragraphs>538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 Narrow</vt:lpstr>
      <vt:lpstr>Calibri</vt:lpstr>
      <vt:lpstr>Cambria Math</vt:lpstr>
      <vt:lpstr>CMU Serif Roman</vt:lpstr>
      <vt:lpstr>Myriad Pro Cond</vt:lpstr>
      <vt:lpstr>Times New Roman</vt:lpstr>
      <vt:lpstr>INL 2020</vt:lpstr>
      <vt:lpstr>The Performance of FBMC-SS in Challenging HF Channel Conditions</vt:lpstr>
      <vt:lpstr>Outline</vt:lpstr>
      <vt:lpstr>FBMC-SS transmitter</vt:lpstr>
      <vt:lpstr>FBMC-SS transmitter</vt:lpstr>
      <vt:lpstr>FBMC-SS receiver</vt:lpstr>
      <vt:lpstr>FBMC-SS receiver</vt:lpstr>
      <vt:lpstr>FBMC-SS waveform parameters </vt:lpstr>
      <vt:lpstr>FBMC-SS waveform parameters</vt:lpstr>
      <vt:lpstr>Bandwidths</vt:lpstr>
      <vt:lpstr>Bandwidths (cont.)</vt:lpstr>
      <vt:lpstr>Bandwidths (cont.)</vt:lpstr>
      <vt:lpstr>Bandwidths (cont.)</vt:lpstr>
      <vt:lpstr>Simulated channels</vt:lpstr>
      <vt:lpstr>Simulated channels</vt:lpstr>
      <vt:lpstr>Simulated channels</vt:lpstr>
      <vt:lpstr>Results legend</vt:lpstr>
      <vt:lpstr>Results legend</vt:lpstr>
      <vt:lpstr>Results for 2 path, freq. offset channel</vt:lpstr>
      <vt:lpstr>Results for 2 path, freq. offset channel</vt:lpstr>
      <vt:lpstr>Results for 2 path, freq. offset channel</vt:lpstr>
      <vt:lpstr>Results for 2 path, freq. offset channel</vt:lpstr>
      <vt:lpstr>Results for 2 path, freq. offset channel</vt:lpstr>
      <vt:lpstr>Results for 2 path, freq. offset channel</vt:lpstr>
      <vt:lpstr>Results for 2 path, freq. offset channel</vt:lpstr>
      <vt:lpstr>Results for MLD and VP channels</vt:lpstr>
      <vt:lpstr>Results for MLD and VP channels</vt:lpstr>
      <vt:lpstr>Results for MLD and VP channels</vt:lpstr>
      <vt:lpstr>Results for MLD and VP channels</vt:lpstr>
      <vt:lpstr>Results for MLD and VP channels</vt:lpstr>
      <vt:lpstr>Narrowband interference test case</vt:lpstr>
      <vt:lpstr>Results with Narrowband interference</vt:lpstr>
      <vt:lpstr>Results with Narrowband interference</vt:lpstr>
      <vt:lpstr>Comparing results by matching AWGN </vt:lpstr>
      <vt:lpstr>Comparing results by matching AWGN </vt:lpstr>
      <vt:lpstr>Comparing results by matching AWGN </vt:lpstr>
      <vt:lpstr>Comparing results by matching AWGN </vt:lpstr>
      <vt:lpstr>Multiple narrowband interferers</vt:lpstr>
      <vt:lpstr>Multiple narrowband interferers</vt:lpstr>
      <vt:lpstr>Multiple narrowband interferers</vt:lpstr>
      <vt:lpstr>Multiple narrowband interferers</vt:lpstr>
      <vt:lpstr>Swept tone interference</vt:lpstr>
      <vt:lpstr>Swept tone interference</vt:lpstr>
      <vt:lpstr>Conclusion</vt:lpstr>
      <vt:lpstr>Appendix A: Freq. offset channel</vt:lpstr>
      <vt:lpstr>Appendix B: fitting in AWGN</vt:lpstr>
      <vt:lpstr>Appendix B: fitting in AWGN (cont.)</vt:lpstr>
      <vt:lpstr>Appendix B: fitting in AWGN (cont.)</vt:lpstr>
      <vt:lpstr>Appendix B: fitting in AWGN (cont.)</vt:lpstr>
      <vt:lpstr>Appendix C: Severe, dynamic interference</vt:lpstr>
    </vt:vector>
  </TitlesOfParts>
  <Company>INL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Combs</dc:creator>
  <cp:lastModifiedBy>Brandon Hunt</cp:lastModifiedBy>
  <cp:revision>538</cp:revision>
  <dcterms:created xsi:type="dcterms:W3CDTF">2016-09-09T18:35:35Z</dcterms:created>
  <dcterms:modified xsi:type="dcterms:W3CDTF">2023-02-14T13:52:01Z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0x01010086C255676BE044408856C5C66FC5842F</vt:lpwstr>
  </property>
</Properties>
</file>