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7" r:id="rId4"/>
  </p:sldMasterIdLst>
  <p:notesMasterIdLst>
    <p:notesMasterId r:id="rId50"/>
  </p:notesMasterIdLst>
  <p:handoutMasterIdLst>
    <p:handoutMasterId r:id="rId51"/>
  </p:handoutMasterIdLst>
  <p:sldIdLst>
    <p:sldId id="339" r:id="rId5"/>
    <p:sldId id="335" r:id="rId6"/>
    <p:sldId id="397" r:id="rId7"/>
    <p:sldId id="398" r:id="rId8"/>
    <p:sldId id="429" r:id="rId9"/>
    <p:sldId id="438" r:id="rId10"/>
    <p:sldId id="435" r:id="rId11"/>
    <p:sldId id="448" r:id="rId12"/>
    <p:sldId id="436" r:id="rId13"/>
    <p:sldId id="437" r:id="rId14"/>
    <p:sldId id="449" r:id="rId15"/>
    <p:sldId id="432" r:id="rId16"/>
    <p:sldId id="399" r:id="rId17"/>
    <p:sldId id="401" r:id="rId18"/>
    <p:sldId id="440" r:id="rId19"/>
    <p:sldId id="439" r:id="rId20"/>
    <p:sldId id="395" r:id="rId21"/>
    <p:sldId id="424" r:id="rId22"/>
    <p:sldId id="402" r:id="rId23"/>
    <p:sldId id="403" r:id="rId24"/>
    <p:sldId id="451" r:id="rId25"/>
    <p:sldId id="430" r:id="rId26"/>
    <p:sldId id="443" r:id="rId27"/>
    <p:sldId id="404" r:id="rId28"/>
    <p:sldId id="405" r:id="rId29"/>
    <p:sldId id="425" r:id="rId30"/>
    <p:sldId id="426" r:id="rId31"/>
    <p:sldId id="406" r:id="rId32"/>
    <p:sldId id="441" r:id="rId33"/>
    <p:sldId id="445" r:id="rId34"/>
    <p:sldId id="407" r:id="rId35"/>
    <p:sldId id="408" r:id="rId36"/>
    <p:sldId id="446" r:id="rId37"/>
    <p:sldId id="447" r:id="rId38"/>
    <p:sldId id="409" r:id="rId39"/>
    <p:sldId id="410" r:id="rId40"/>
    <p:sldId id="411" r:id="rId41"/>
    <p:sldId id="412" r:id="rId42"/>
    <p:sldId id="413" r:id="rId43"/>
    <p:sldId id="414" r:id="rId44"/>
    <p:sldId id="415" r:id="rId45"/>
    <p:sldId id="420" r:id="rId46"/>
    <p:sldId id="418" r:id="rId47"/>
    <p:sldId id="423" r:id="rId48"/>
    <p:sldId id="400" r:id="rId49"/>
  </p:sldIdLst>
  <p:sldSz cx="17340263"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929292"/>
        </a:solidFill>
        <a:effectLst/>
        <a:uFillTx/>
        <a:latin typeface="+mn-lt"/>
        <a:ea typeface="+mn-ea"/>
        <a:cs typeface="+mn-cs"/>
        <a:sym typeface="Arial"/>
      </a:defRPr>
    </a:lvl1pPr>
    <a:lvl2pPr marL="0" marR="0" indent="457200" algn="l" defTabSz="457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929292"/>
        </a:solidFill>
        <a:effectLst/>
        <a:uFillTx/>
        <a:latin typeface="+mn-lt"/>
        <a:ea typeface="+mn-ea"/>
        <a:cs typeface="+mn-cs"/>
        <a:sym typeface="Arial"/>
      </a:defRPr>
    </a:lvl2pPr>
    <a:lvl3pPr marL="0" marR="0" indent="914400" algn="l" defTabSz="457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929292"/>
        </a:solidFill>
        <a:effectLst/>
        <a:uFillTx/>
        <a:latin typeface="+mn-lt"/>
        <a:ea typeface="+mn-ea"/>
        <a:cs typeface="+mn-cs"/>
        <a:sym typeface="Arial"/>
      </a:defRPr>
    </a:lvl3pPr>
    <a:lvl4pPr marL="0" marR="0" indent="1371600" algn="l" defTabSz="457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929292"/>
        </a:solidFill>
        <a:effectLst/>
        <a:uFillTx/>
        <a:latin typeface="+mn-lt"/>
        <a:ea typeface="+mn-ea"/>
        <a:cs typeface="+mn-cs"/>
        <a:sym typeface="Arial"/>
      </a:defRPr>
    </a:lvl4pPr>
    <a:lvl5pPr marL="0" marR="0" indent="1828800" algn="l" defTabSz="457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929292"/>
        </a:solidFill>
        <a:effectLst/>
        <a:uFillTx/>
        <a:latin typeface="+mn-lt"/>
        <a:ea typeface="+mn-ea"/>
        <a:cs typeface="+mn-cs"/>
        <a:sym typeface="Arial"/>
      </a:defRPr>
    </a:lvl5pPr>
    <a:lvl6pPr marL="0" marR="0" indent="2286000" algn="l" defTabSz="457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929292"/>
        </a:solidFill>
        <a:effectLst/>
        <a:uFillTx/>
        <a:latin typeface="+mn-lt"/>
        <a:ea typeface="+mn-ea"/>
        <a:cs typeface="+mn-cs"/>
        <a:sym typeface="Arial"/>
      </a:defRPr>
    </a:lvl6pPr>
    <a:lvl7pPr marL="0" marR="0" indent="2743200" algn="l" defTabSz="457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929292"/>
        </a:solidFill>
        <a:effectLst/>
        <a:uFillTx/>
        <a:latin typeface="+mn-lt"/>
        <a:ea typeface="+mn-ea"/>
        <a:cs typeface="+mn-cs"/>
        <a:sym typeface="Arial"/>
      </a:defRPr>
    </a:lvl7pPr>
    <a:lvl8pPr marL="0" marR="0" indent="3200400" algn="l" defTabSz="457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929292"/>
        </a:solidFill>
        <a:effectLst/>
        <a:uFillTx/>
        <a:latin typeface="+mn-lt"/>
        <a:ea typeface="+mn-ea"/>
        <a:cs typeface="+mn-cs"/>
        <a:sym typeface="Arial"/>
      </a:defRPr>
    </a:lvl8pPr>
    <a:lvl9pPr marL="0" marR="0" indent="3657600" algn="l" defTabSz="457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929292"/>
        </a:solidFill>
        <a:effectLst/>
        <a:uFillTx/>
        <a:latin typeface="+mn-lt"/>
        <a:ea typeface="+mn-ea"/>
        <a:cs typeface="+mn-cs"/>
        <a:sym typeface="Arial"/>
      </a:defRPr>
    </a:lvl9pPr>
  </p:defaultTextStyle>
  <p:extLst>
    <p:ext uri="{521415D9-36F7-43E2-AB2F-B90AF26B5E84}">
      <p14:sectionLst xmlns:p14="http://schemas.microsoft.com/office/powerpoint/2010/main">
        <p14:section name="Default Section" id="{C7856CBD-D69F-4E88-997E-CA58EBEC59D4}">
          <p14:sldIdLst>
            <p14:sldId id="339"/>
            <p14:sldId id="335"/>
            <p14:sldId id="397"/>
            <p14:sldId id="398"/>
            <p14:sldId id="429"/>
            <p14:sldId id="438"/>
            <p14:sldId id="435"/>
            <p14:sldId id="448"/>
            <p14:sldId id="436"/>
            <p14:sldId id="437"/>
            <p14:sldId id="449"/>
            <p14:sldId id="432"/>
            <p14:sldId id="399"/>
            <p14:sldId id="401"/>
            <p14:sldId id="440"/>
            <p14:sldId id="439"/>
            <p14:sldId id="395"/>
            <p14:sldId id="424"/>
            <p14:sldId id="402"/>
            <p14:sldId id="403"/>
            <p14:sldId id="451"/>
            <p14:sldId id="430"/>
            <p14:sldId id="443"/>
            <p14:sldId id="404"/>
            <p14:sldId id="405"/>
            <p14:sldId id="425"/>
            <p14:sldId id="426"/>
            <p14:sldId id="406"/>
            <p14:sldId id="441"/>
            <p14:sldId id="445"/>
            <p14:sldId id="407"/>
            <p14:sldId id="408"/>
            <p14:sldId id="446"/>
            <p14:sldId id="447"/>
            <p14:sldId id="409"/>
            <p14:sldId id="410"/>
            <p14:sldId id="411"/>
            <p14:sldId id="412"/>
            <p14:sldId id="413"/>
            <p14:sldId id="414"/>
          </p14:sldIdLst>
        </p14:section>
        <p14:section name="LMR" id="{577EF18F-65A8-4514-8D2B-7628FFDB2C17}">
          <p14:sldIdLst>
            <p14:sldId id="415"/>
            <p14:sldId id="420"/>
            <p14:sldId id="418"/>
            <p14:sldId id="423"/>
            <p14:sldId id="400"/>
          </p14:sldIdLst>
        </p14:section>
      </p14:sectionLst>
    </p:ext>
    <p:ext uri="{EFAFB233-063F-42B5-8137-9DF3F51BA10A}">
      <p15:sldGuideLst xmlns:p15="http://schemas.microsoft.com/office/powerpoint/2012/main">
        <p15:guide id="1" orient="horz" pos="3072" userDrawn="1">
          <p15:clr>
            <a:srgbClr val="A4A3A4"/>
          </p15:clr>
        </p15:guide>
        <p15:guide id="2" pos="546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lya Ozkul" initials="FO" lastIdx="6" clrIdx="1">
    <p:extLst>
      <p:ext uri="{19B8F6BF-5375-455C-9EA6-DF929625EA0E}">
        <p15:presenceInfo xmlns:p15="http://schemas.microsoft.com/office/powerpoint/2012/main" userId="S-1-5-21-57989841-1960408961-725345543-115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7B1"/>
    <a:srgbClr val="FFFFFF"/>
    <a:srgbClr val="00779E"/>
    <a:srgbClr val="74151F"/>
    <a:srgbClr val="5A71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3175"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3175" cap="flat">
              <a:solidFill>
                <a:srgbClr val="3797C6"/>
              </a:solidFill>
              <a:prstDash val="solid"/>
              <a:miter lim="400000"/>
            </a:ln>
          </a:top>
          <a:bottom>
            <a:ln w="12700" cap="flat">
              <a:noFill/>
              <a:miter lim="400000"/>
            </a:ln>
          </a:bottom>
          <a:insideH>
            <a:ln w="3175"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3175"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3175" cap="flat">
              <a:solidFill>
                <a:srgbClr val="B8B8B8"/>
              </a:solidFill>
              <a:prstDash val="solid"/>
              <a:miter lim="400000"/>
            </a:ln>
          </a:left>
          <a:right>
            <a:ln w="3175" cap="flat">
              <a:solidFill>
                <a:srgbClr val="B8B8B8"/>
              </a:solidFill>
              <a:prstDash val="solid"/>
              <a:miter lim="400000"/>
            </a:ln>
          </a:right>
          <a:top>
            <a:ln w="3175" cap="flat">
              <a:solidFill>
                <a:srgbClr val="B8B8B8"/>
              </a:solidFill>
              <a:prstDash val="solid"/>
              <a:miter lim="400000"/>
            </a:ln>
          </a:top>
          <a:bottom>
            <a:ln w="3175" cap="flat">
              <a:solidFill>
                <a:srgbClr val="B8B8B8"/>
              </a:solidFill>
              <a:prstDash val="solid"/>
              <a:miter lim="400000"/>
            </a:ln>
          </a:bottom>
          <a:insideH>
            <a:ln w="3175" cap="flat">
              <a:solidFill>
                <a:srgbClr val="B8B8B8"/>
              </a:solidFill>
              <a:prstDash val="solid"/>
              <a:miter lim="400000"/>
            </a:ln>
          </a:insideH>
          <a:insideV>
            <a:ln w="3175"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3175" cap="flat">
              <a:solidFill>
                <a:srgbClr val="606060"/>
              </a:solidFill>
              <a:prstDash val="solid"/>
              <a:miter lim="400000"/>
            </a:ln>
          </a:left>
          <a:right>
            <a:ln w="3175" cap="flat">
              <a:solidFill>
                <a:srgbClr val="606060"/>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606060"/>
              </a:solidFill>
              <a:prstDash val="solid"/>
              <a:miter lim="400000"/>
            </a:ln>
          </a:insideH>
          <a:insideV>
            <a:ln w="3175"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606060"/>
              </a:solidFill>
              <a:prstDash val="solid"/>
              <a:miter lim="400000"/>
            </a:ln>
          </a:top>
          <a:bottom>
            <a:ln w="3175" cap="flat">
              <a:solidFill>
                <a:srgbClr val="606060"/>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3175" cap="flat">
              <a:solidFill>
                <a:srgbClr val="5D5D5D"/>
              </a:solidFill>
              <a:custDash>
                <a:ds d="200000" sp="200000"/>
              </a:custDash>
              <a:miter lim="400000"/>
            </a:ln>
          </a:left>
          <a:right>
            <a:ln w="3175" cap="flat">
              <a:solidFill>
                <a:srgbClr val="5D5D5D"/>
              </a:solidFill>
              <a:custDash>
                <a:ds d="200000" sp="200000"/>
              </a:custDash>
              <a:miter lim="400000"/>
            </a:ln>
          </a:right>
          <a:top>
            <a:ln w="3175" cap="flat">
              <a:solidFill>
                <a:srgbClr val="5D5D5D"/>
              </a:solidFill>
              <a:custDash>
                <a:ds d="200000" sp="200000"/>
              </a:custDash>
              <a:miter lim="400000"/>
            </a:ln>
          </a:top>
          <a:bottom>
            <a:ln w="3175" cap="flat">
              <a:solidFill>
                <a:srgbClr val="5D5D5D"/>
              </a:solidFill>
              <a:custDash>
                <a:ds d="200000" sp="200000"/>
              </a:custDash>
              <a:miter lim="400000"/>
            </a:ln>
          </a:bottom>
          <a:insideH>
            <a:ln w="3175" cap="flat">
              <a:solidFill>
                <a:srgbClr val="5D5D5D"/>
              </a:solidFill>
              <a:custDash>
                <a:ds d="200000" sp="200000"/>
              </a:custDash>
              <a:miter lim="400000"/>
            </a:ln>
          </a:insideH>
          <a:insideV>
            <a:ln w="3175"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3175" cap="flat">
              <a:solidFill>
                <a:srgbClr val="5D5D5D"/>
              </a:solidFill>
              <a:prstDash val="solid"/>
              <a:miter lim="400000"/>
            </a:ln>
          </a:left>
          <a:right>
            <a:ln w="3175" cap="flat">
              <a:solidFill>
                <a:srgbClr val="5D5D5D"/>
              </a:solidFill>
              <a:prstDash val="solid"/>
              <a:miter lim="400000"/>
            </a:ln>
          </a:right>
          <a:top>
            <a:ln w="3175" cap="flat">
              <a:solidFill>
                <a:srgbClr val="5D5D5D"/>
              </a:solidFill>
              <a:prstDash val="solid"/>
              <a:miter lim="400000"/>
            </a:ln>
          </a:top>
          <a:bottom>
            <a:ln w="3175" cap="flat">
              <a:solidFill>
                <a:srgbClr val="5D5D5D"/>
              </a:solidFill>
              <a:prstDash val="solid"/>
              <a:miter lim="400000"/>
            </a:ln>
          </a:bottom>
          <a:insideH>
            <a:ln w="3175" cap="flat">
              <a:solidFill>
                <a:srgbClr val="5D5D5D"/>
              </a:solidFill>
              <a:prstDash val="solid"/>
              <a:miter lim="400000"/>
            </a:ln>
          </a:insideH>
          <a:insideV>
            <a:ln w="3175"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3175" cap="flat">
              <a:solidFill>
                <a:srgbClr val="A6AAA9"/>
              </a:solidFill>
              <a:prstDash val="solid"/>
              <a:miter lim="400000"/>
            </a:ln>
          </a:left>
          <a:right>
            <a:ln w="3175" cap="flat">
              <a:solidFill>
                <a:srgbClr val="A6AAA9"/>
              </a:solidFill>
              <a:prstDash val="solid"/>
              <a:miter lim="400000"/>
            </a:ln>
          </a:right>
          <a:top>
            <a:ln w="3175" cap="flat">
              <a:solidFill>
                <a:srgbClr val="A6AAA9"/>
              </a:solidFill>
              <a:prstDash val="solid"/>
              <a:miter lim="400000"/>
            </a:ln>
          </a:top>
          <a:bottom>
            <a:ln w="3175" cap="flat">
              <a:solidFill>
                <a:srgbClr val="A6AAA9"/>
              </a:solidFill>
              <a:prstDash val="solid"/>
              <a:miter lim="400000"/>
            </a:ln>
          </a:bottom>
          <a:insideH>
            <a:ln w="3175" cap="flat">
              <a:solidFill>
                <a:srgbClr val="A6AAA9"/>
              </a:solidFill>
              <a:prstDash val="solid"/>
              <a:miter lim="400000"/>
            </a:ln>
          </a:insideH>
          <a:insideV>
            <a:ln w="3175"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3175" cap="flat">
              <a:solidFill>
                <a:srgbClr val="FFFFFF"/>
              </a:solidFill>
              <a:prstDash val="solid"/>
              <a:miter lim="400000"/>
            </a:ln>
          </a:left>
          <a:right>
            <a:ln w="3175" cap="flat">
              <a:solidFill>
                <a:srgbClr val="FFFFFF"/>
              </a:solidFill>
              <a:prstDash val="solid"/>
              <a:miter lim="400000"/>
            </a:ln>
          </a:right>
          <a:top>
            <a:ln w="3175" cap="flat">
              <a:solidFill>
                <a:srgbClr val="FFFFFF"/>
              </a:solidFill>
              <a:prstDash val="solid"/>
              <a:miter lim="400000"/>
            </a:ln>
          </a:top>
          <a:bottom>
            <a:ln w="3175" cap="flat">
              <a:solidFill>
                <a:srgbClr val="FFFFFF"/>
              </a:solidFill>
              <a:prstDash val="solid"/>
              <a:miter lim="400000"/>
            </a:ln>
          </a:bottom>
          <a:insideH>
            <a:ln w="3175" cap="flat">
              <a:solidFill>
                <a:srgbClr val="FFFFFF"/>
              </a:solidFill>
              <a:prstDash val="solid"/>
              <a:miter lim="400000"/>
            </a:ln>
          </a:insideH>
          <a:insideV>
            <a:ln w="3175"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3175" cap="flat">
              <a:solidFill>
                <a:srgbClr val="000000"/>
              </a:solidFill>
              <a:prstDash val="solid"/>
              <a:miter lim="400000"/>
            </a:ln>
          </a:right>
          <a:top>
            <a:ln w="3175" cap="flat">
              <a:solidFill>
                <a:srgbClr val="000000"/>
              </a:solidFill>
              <a:custDash>
                <a:ds d="200000" sp="200000"/>
              </a:custDash>
              <a:miter lim="400000"/>
            </a:ln>
          </a:top>
          <a:bottom>
            <a:ln w="3175" cap="flat">
              <a:solidFill>
                <a:srgbClr val="000000"/>
              </a:solidFill>
              <a:custDash>
                <a:ds d="200000" sp="200000"/>
              </a:custDash>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3175" cap="flat">
              <a:solidFill>
                <a:srgbClr val="000000"/>
              </a:solidFill>
              <a:prstDash val="solid"/>
              <a:miter lim="400000"/>
            </a:ln>
          </a:top>
          <a:bottom>
            <a:ln w="12700" cap="flat">
              <a:noFill/>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3175" cap="flat">
              <a:solidFill>
                <a:srgbClr val="000000"/>
              </a:solidFill>
              <a:custDash>
                <a:ds d="200000" sp="200000"/>
              </a:custDash>
              <a:miter lim="400000"/>
            </a:ln>
          </a:left>
          <a:right>
            <a:ln w="3175" cap="flat">
              <a:solidFill>
                <a:srgbClr val="000000"/>
              </a:solidFill>
              <a:custDash>
                <a:ds d="200000" sp="200000"/>
              </a:custDash>
              <a:miter lim="400000"/>
            </a:ln>
          </a:right>
          <a:top>
            <a:ln w="12700" cap="flat">
              <a:noFill/>
              <a:miter lim="400000"/>
            </a:ln>
          </a:top>
          <a:bottom>
            <a:ln w="3175" cap="flat">
              <a:solidFill>
                <a:srgbClr val="000000"/>
              </a:solidFill>
              <a:prstDash val="solid"/>
              <a:miter lim="400000"/>
            </a:ln>
          </a:bottom>
          <a:insideH>
            <a:ln w="3175" cap="flat">
              <a:solidFill>
                <a:srgbClr val="000000"/>
              </a:solidFill>
              <a:custDash>
                <a:ds d="200000" sp="200000"/>
              </a:custDash>
              <a:miter lim="400000"/>
            </a:ln>
          </a:insideH>
          <a:insideV>
            <a:ln w="3175"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41" autoAdjust="0"/>
    <p:restoredTop sz="92177" autoAdjust="0"/>
  </p:normalViewPr>
  <p:slideViewPr>
    <p:cSldViewPr snapToGrid="0" snapToObjects="1">
      <p:cViewPr varScale="1">
        <p:scale>
          <a:sx n="82" d="100"/>
          <a:sy n="82" d="100"/>
        </p:scale>
        <p:origin x="808" y="192"/>
      </p:cViewPr>
      <p:guideLst>
        <p:guide orient="horz" pos="3072"/>
        <p:guide pos="5462"/>
      </p:guideLst>
    </p:cSldViewPr>
  </p:slideViewPr>
  <p:notesTextViewPr>
    <p:cViewPr>
      <p:scale>
        <a:sx n="125" d="100"/>
        <a:sy n="125" d="100"/>
      </p:scale>
      <p:origin x="0" y="0"/>
    </p:cViewPr>
  </p:notesTextViewPr>
  <p:notesViewPr>
    <p:cSldViewPr snapToGrid="0" snapToObjects="1">
      <p:cViewPr varScale="1">
        <p:scale>
          <a:sx n="67" d="100"/>
          <a:sy n="67" d="100"/>
        </p:scale>
        <p:origin x="3120"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BFD6B5-D0E0-403D-9F8C-F8B3DF3A851C}" type="datetimeFigureOut">
              <a:rPr lang="en-AU" smtClean="0"/>
              <a:t>3/3/20</a:t>
            </a:fld>
            <a:endParaRPr lang="en-AU"/>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89301D-DACD-4DD2-A597-20739E3AFB6D}" type="slidenum">
              <a:rPr lang="en-AU" smtClean="0"/>
              <a:t>‹#›</a:t>
            </a:fld>
            <a:endParaRPr lang="en-AU"/>
          </a:p>
        </p:txBody>
      </p:sp>
    </p:spTree>
    <p:extLst>
      <p:ext uri="{BB962C8B-B14F-4D97-AF65-F5344CB8AC3E}">
        <p14:creationId xmlns:p14="http://schemas.microsoft.com/office/powerpoint/2010/main" val="358424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xfrm>
            <a:off x="381000" y="685800"/>
            <a:ext cx="6096000" cy="3429000"/>
          </a:xfrm>
          <a:prstGeom prst="rect">
            <a:avLst/>
          </a:prstGeom>
        </p:spPr>
        <p:txBody>
          <a:bodyPr/>
          <a:lstStyle/>
          <a:p>
            <a:endParaRPr/>
          </a:p>
        </p:txBody>
      </p:sp>
      <p:sp>
        <p:nvSpPr>
          <p:cNvPr id="120" name="Shape 12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85372582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Placeholder</a:t>
            </a:r>
            <a:r>
              <a:rPr lang="en-AU" baseline="0" dirty="0"/>
              <a:t> image until HR photoshoot</a:t>
            </a:r>
            <a:endParaRPr lang="en-AU" dirty="0"/>
          </a:p>
        </p:txBody>
      </p:sp>
    </p:spTree>
    <p:extLst>
      <p:ext uri="{BB962C8B-B14F-4D97-AF65-F5344CB8AC3E}">
        <p14:creationId xmlns:p14="http://schemas.microsoft.com/office/powerpoint/2010/main" val="2402348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Still in progress</a:t>
            </a:r>
          </a:p>
        </p:txBody>
      </p:sp>
    </p:spTree>
    <p:extLst>
      <p:ext uri="{BB962C8B-B14F-4D97-AF65-F5344CB8AC3E}">
        <p14:creationId xmlns:p14="http://schemas.microsoft.com/office/powerpoint/2010/main" val="2849604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Still in progress</a:t>
            </a:r>
          </a:p>
        </p:txBody>
      </p:sp>
    </p:spTree>
    <p:extLst>
      <p:ext uri="{BB962C8B-B14F-4D97-AF65-F5344CB8AC3E}">
        <p14:creationId xmlns:p14="http://schemas.microsoft.com/office/powerpoint/2010/main" val="3355380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Need to improve the</a:t>
            </a:r>
            <a:r>
              <a:rPr lang="en-AU" baseline="0" dirty="0"/>
              <a:t> images here</a:t>
            </a:r>
            <a:endParaRPr lang="en-AU" dirty="0"/>
          </a:p>
        </p:txBody>
      </p:sp>
    </p:spTree>
    <p:extLst>
      <p:ext uri="{BB962C8B-B14F-4D97-AF65-F5344CB8AC3E}">
        <p14:creationId xmlns:p14="http://schemas.microsoft.com/office/powerpoint/2010/main" val="148125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Images fuzzy</a:t>
            </a:r>
            <a:r>
              <a:rPr lang="en-AU" baseline="0" dirty="0"/>
              <a:t> – looking at improving </a:t>
            </a:r>
            <a:endParaRPr lang="en-AU" dirty="0"/>
          </a:p>
        </p:txBody>
      </p:sp>
    </p:spTree>
    <p:extLst>
      <p:ext uri="{BB962C8B-B14F-4D97-AF65-F5344CB8AC3E}">
        <p14:creationId xmlns:p14="http://schemas.microsoft.com/office/powerpoint/2010/main" val="3418952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Need to source a development icon too</a:t>
            </a:r>
          </a:p>
        </p:txBody>
      </p:sp>
    </p:spTree>
    <p:extLst>
      <p:ext uri="{BB962C8B-B14F-4D97-AF65-F5344CB8AC3E}">
        <p14:creationId xmlns:p14="http://schemas.microsoft.com/office/powerpoint/2010/main" val="3172441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Need to source one</a:t>
            </a:r>
            <a:r>
              <a:rPr lang="en-AU" baseline="0" dirty="0"/>
              <a:t> more icon here too</a:t>
            </a:r>
            <a:endParaRPr lang="en-AU" dirty="0"/>
          </a:p>
        </p:txBody>
      </p:sp>
    </p:spTree>
    <p:extLst>
      <p:ext uri="{BB962C8B-B14F-4D97-AF65-F5344CB8AC3E}">
        <p14:creationId xmlns:p14="http://schemas.microsoft.com/office/powerpoint/2010/main" val="3528974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Logo etc..</a:t>
            </a:r>
          </a:p>
        </p:txBody>
      </p:sp>
    </p:spTree>
    <p:extLst>
      <p:ext uri="{BB962C8B-B14F-4D97-AF65-F5344CB8AC3E}">
        <p14:creationId xmlns:p14="http://schemas.microsoft.com/office/powerpoint/2010/main" val="3091234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770143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apple</a:t>
            </a:r>
          </a:p>
        </p:txBody>
      </p:sp>
    </p:spTree>
    <p:extLst>
      <p:ext uri="{BB962C8B-B14F-4D97-AF65-F5344CB8AC3E}">
        <p14:creationId xmlns:p14="http://schemas.microsoft.com/office/powerpoint/2010/main" val="1096567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28561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695067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336276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AU" dirty="0"/>
          </a:p>
        </p:txBody>
      </p:sp>
    </p:spTree>
    <p:extLst>
      <p:ext uri="{BB962C8B-B14F-4D97-AF65-F5344CB8AC3E}">
        <p14:creationId xmlns:p14="http://schemas.microsoft.com/office/powerpoint/2010/main" val="3058501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Arial" panose="020B0604020202020204" pitchFamily="34" charset="0"/>
              <a:buNone/>
            </a:pPr>
            <a:r>
              <a:rPr lang="en-AU" sz="1600" dirty="0">
                <a:solidFill>
                  <a:schemeClr val="bg1"/>
                </a:solidFill>
              </a:rPr>
              <a:t>Positive facts about codan,</a:t>
            </a:r>
            <a:r>
              <a:rPr lang="en-AU" sz="1600" baseline="0" dirty="0">
                <a:solidFill>
                  <a:schemeClr val="bg1"/>
                </a:solidFill>
              </a:rPr>
              <a:t> </a:t>
            </a:r>
            <a:r>
              <a:rPr lang="en-AU" sz="1600" dirty="0">
                <a:solidFill>
                  <a:schemeClr val="bg1"/>
                </a:solidFill>
              </a:rPr>
              <a:t>Comparison with other companies</a:t>
            </a:r>
          </a:p>
          <a:p>
            <a:endParaRPr lang="en-AU" dirty="0"/>
          </a:p>
        </p:txBody>
      </p:sp>
    </p:spTree>
    <p:extLst>
      <p:ext uri="{BB962C8B-B14F-4D97-AF65-F5344CB8AC3E}">
        <p14:creationId xmlns:p14="http://schemas.microsoft.com/office/powerpoint/2010/main" val="1826506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Still need to work…</a:t>
            </a:r>
          </a:p>
        </p:txBody>
      </p:sp>
    </p:spTree>
    <p:extLst>
      <p:ext uri="{BB962C8B-B14F-4D97-AF65-F5344CB8AC3E}">
        <p14:creationId xmlns:p14="http://schemas.microsoft.com/office/powerpoint/2010/main" val="41024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AU" dirty="0"/>
              <a:t>Still need to work…</a:t>
            </a:r>
          </a:p>
          <a:p>
            <a:endParaRPr lang="en-AU" dirty="0"/>
          </a:p>
        </p:txBody>
      </p:sp>
    </p:spTree>
    <p:extLst>
      <p:ext uri="{BB962C8B-B14F-4D97-AF65-F5344CB8AC3E}">
        <p14:creationId xmlns:p14="http://schemas.microsoft.com/office/powerpoint/2010/main" val="874958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4247735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Still in progress</a:t>
            </a:r>
          </a:p>
        </p:txBody>
      </p:sp>
    </p:spTree>
    <p:extLst>
      <p:ext uri="{BB962C8B-B14F-4D97-AF65-F5344CB8AC3E}">
        <p14:creationId xmlns:p14="http://schemas.microsoft.com/office/powerpoint/2010/main" val="7042490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694" t="2476" r="8641" b="20345"/>
          <a:stretch/>
        </p:blipFill>
        <p:spPr>
          <a:xfrm>
            <a:off x="-1" y="-1"/>
            <a:ext cx="17340263" cy="9785445"/>
          </a:xfrm>
          <a:prstGeom prst="rect">
            <a:avLst/>
          </a:prstGeom>
        </p:spPr>
      </p:pic>
      <p:sp>
        <p:nvSpPr>
          <p:cNvPr id="11" name="Text Placeholder 10"/>
          <p:cNvSpPr>
            <a:spLocks noGrp="1"/>
          </p:cNvSpPr>
          <p:nvPr>
            <p:ph type="body" sz="quarter" idx="12" hasCustomPrompt="1"/>
          </p:nvPr>
        </p:nvSpPr>
        <p:spPr>
          <a:xfrm>
            <a:off x="5259228" y="4455341"/>
            <a:ext cx="6816725" cy="927966"/>
          </a:xfrm>
          <a:prstGeom prst="rect">
            <a:avLst/>
          </a:prstGeom>
        </p:spPr>
        <p:txBody>
          <a:bodyPr/>
          <a:lstStyle>
            <a:lvl1pPr marL="0" indent="0" algn="ctr">
              <a:buNone/>
              <a:defRPr sz="5000" b="1">
                <a:solidFill>
                  <a:srgbClr val="FFFFFF"/>
                </a:solidFill>
                <a:latin typeface="+mj-lt"/>
              </a:defRPr>
            </a:lvl1pPr>
            <a:lvl2pPr>
              <a:defRPr sz="5000"/>
            </a:lvl2pPr>
            <a:lvl3pPr>
              <a:defRPr sz="5000"/>
            </a:lvl3pPr>
            <a:lvl4pPr>
              <a:defRPr sz="5000"/>
            </a:lvl4pPr>
            <a:lvl5pPr>
              <a:defRPr sz="5000"/>
            </a:lvl5pPr>
          </a:lstStyle>
          <a:p>
            <a:pPr lvl="0"/>
            <a:r>
              <a:rPr lang="en-AU" b="1" dirty="0">
                <a:latin typeface="+mj-lt"/>
              </a:rPr>
              <a:t>&lt;HEADER&gt;</a:t>
            </a:r>
            <a:endParaRPr lang="en-AU" dirty="0"/>
          </a:p>
        </p:txBody>
      </p:sp>
    </p:spTree>
    <p:extLst>
      <p:ext uri="{BB962C8B-B14F-4D97-AF65-F5344CB8AC3E}">
        <p14:creationId xmlns:p14="http://schemas.microsoft.com/office/powerpoint/2010/main" val="1928420044"/>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DUCT SLIDE">
    <p:spTree>
      <p:nvGrpSpPr>
        <p:cNvPr id="1" name=""/>
        <p:cNvGrpSpPr/>
        <p:nvPr/>
      </p:nvGrpSpPr>
      <p:grpSpPr>
        <a:xfrm>
          <a:off x="0" y="0"/>
          <a:ext cx="0" cy="0"/>
          <a:chOff x="0" y="0"/>
          <a:chExt cx="0" cy="0"/>
        </a:xfrm>
      </p:grpSpPr>
      <p:sp>
        <p:nvSpPr>
          <p:cNvPr id="14" name="Shape 1376"/>
          <p:cNvSpPr/>
          <p:nvPr userDrawn="1"/>
        </p:nvSpPr>
        <p:spPr>
          <a:xfrm>
            <a:off x="8847926" y="-25250"/>
            <a:ext cx="8492072" cy="9869716"/>
          </a:xfrm>
          <a:prstGeom prst="rect">
            <a:avLst/>
          </a:prstGeom>
          <a:solidFill>
            <a:srgbClr val="EBEBEB"/>
          </a:solidFill>
          <a:ln w="3175">
            <a:miter lim="400000"/>
          </a:ln>
        </p:spPr>
        <p:txBody>
          <a:bodyPr lIns="28574" tIns="28574" rIns="28574" bIns="28574" anchor="ctr"/>
          <a:lstStyle/>
          <a:p>
            <a:pPr marL="0" marR="0" lvl="0" indent="0" algn="ctr" defTabSz="584170" rtl="0" eaLnBrk="1" fontAlgn="auto" latinLnBrk="0" hangingPunct="0">
              <a:lnSpc>
                <a:spcPct val="100000"/>
              </a:lnSpc>
              <a:spcBef>
                <a:spcPts val="0"/>
              </a:spcBef>
              <a:spcAft>
                <a:spcPts val="0"/>
              </a:spcAft>
              <a:buClrTx/>
              <a:buSzTx/>
              <a:buFontTx/>
              <a:buNone/>
              <a:tabLst/>
              <a:defRPr sz="1800">
                <a:solidFill>
                  <a:srgbClr val="FFFFFF"/>
                </a:solidFill>
                <a:latin typeface="Helvetica Neue Medium"/>
                <a:ea typeface="Helvetica Neue Medium"/>
                <a:cs typeface="Helvetica Neue Medium"/>
                <a:sym typeface="Helvetica Neue Medium"/>
              </a:defRPr>
            </a:pPr>
            <a:endParaRPr kumimoji="0" sz="1801"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5" name="Shape 1382"/>
          <p:cNvSpPr/>
          <p:nvPr userDrawn="1"/>
        </p:nvSpPr>
        <p:spPr>
          <a:xfrm>
            <a:off x="8847927" y="9556037"/>
            <a:ext cx="8492073" cy="197563"/>
          </a:xfrm>
          <a:prstGeom prst="rect">
            <a:avLst/>
          </a:prstGeom>
          <a:solidFill>
            <a:schemeClr val="tx2">
              <a:lumMod val="10000"/>
            </a:schemeClr>
          </a:solidFill>
          <a:ln w="3175">
            <a:miter lim="400000"/>
          </a:ln>
        </p:spPr>
        <p:txBody>
          <a:bodyPr lIns="28574" tIns="28574" rIns="28574" bIns="28574" anchor="ctr"/>
          <a:lstStyle/>
          <a:p>
            <a:pPr marL="0" marR="0" lvl="0" indent="0" algn="ctr" defTabSz="584170" rtl="0" eaLnBrk="1" fontAlgn="auto" latinLnBrk="0" hangingPunct="0">
              <a:lnSpc>
                <a:spcPct val="100000"/>
              </a:lnSpc>
              <a:spcBef>
                <a:spcPts val="0"/>
              </a:spcBef>
              <a:spcAft>
                <a:spcPts val="0"/>
              </a:spcAft>
              <a:buClrTx/>
              <a:buSzTx/>
              <a:buFontTx/>
              <a:buNone/>
              <a:tabLst/>
              <a:defRPr sz="1800">
                <a:solidFill>
                  <a:srgbClr val="FFFFFF"/>
                </a:solidFill>
                <a:latin typeface="Helvetica Neue Medium"/>
                <a:ea typeface="Helvetica Neue Medium"/>
                <a:cs typeface="Helvetica Neue Medium"/>
                <a:sym typeface="Helvetica Neue Medium"/>
              </a:defRPr>
            </a:pPr>
            <a:endParaRPr kumimoji="0" sz="1801"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6" name="Picture Placeholder 2"/>
          <p:cNvSpPr>
            <a:spLocks noGrp="1"/>
          </p:cNvSpPr>
          <p:nvPr>
            <p:ph type="pic" sz="quarter" idx="15"/>
          </p:nvPr>
        </p:nvSpPr>
        <p:spPr>
          <a:xfrm>
            <a:off x="9412288" y="2221680"/>
            <a:ext cx="7375525" cy="6687369"/>
          </a:xfrm>
          <a:prstGeom prst="rect">
            <a:avLst/>
          </a:prstGeom>
        </p:spPr>
        <p:txBody>
          <a:bodyPr/>
          <a:lstStyle/>
          <a:p>
            <a:endParaRPr lang="en-AU"/>
          </a:p>
        </p:txBody>
      </p:sp>
      <p:sp>
        <p:nvSpPr>
          <p:cNvPr id="4" name="Text Placeholder 3"/>
          <p:cNvSpPr>
            <a:spLocks noGrp="1"/>
          </p:cNvSpPr>
          <p:nvPr>
            <p:ph type="body" sz="quarter" idx="12" hasCustomPrompt="1"/>
          </p:nvPr>
        </p:nvSpPr>
        <p:spPr>
          <a:xfrm>
            <a:off x="549275" y="2584451"/>
            <a:ext cx="7485063" cy="548894"/>
          </a:xfrm>
          <a:prstGeom prst="rect">
            <a:avLst/>
          </a:prstGeom>
        </p:spPr>
        <p:txBody>
          <a:bodyPr/>
          <a:lstStyle>
            <a:lvl1pPr marL="0" indent="0">
              <a:buNone/>
              <a:defRPr sz="2800" b="1">
                <a:solidFill>
                  <a:schemeClr val="tx2">
                    <a:lumMod val="10000"/>
                  </a:schemeClr>
                </a:solidFill>
                <a:latin typeface="+mj-lt"/>
              </a:defRPr>
            </a:lvl1pPr>
          </a:lstStyle>
          <a:p>
            <a:pPr lvl="0"/>
            <a:r>
              <a:rPr lang="en-US" dirty="0"/>
              <a:t>INTRO TEXT (if applicable)</a:t>
            </a:r>
          </a:p>
        </p:txBody>
      </p:sp>
      <p:sp>
        <p:nvSpPr>
          <p:cNvPr id="11" name="Text Placeholder 10"/>
          <p:cNvSpPr>
            <a:spLocks noGrp="1"/>
          </p:cNvSpPr>
          <p:nvPr>
            <p:ph type="body" sz="quarter" idx="13" hasCustomPrompt="1"/>
          </p:nvPr>
        </p:nvSpPr>
        <p:spPr>
          <a:xfrm>
            <a:off x="549275" y="3352801"/>
            <a:ext cx="7753350" cy="1341119"/>
          </a:xfrm>
          <a:prstGeom prst="rect">
            <a:avLst/>
          </a:prstGeom>
        </p:spPr>
        <p:txBody>
          <a:bodyPr/>
          <a:lstStyle>
            <a:lvl1pPr marL="0" indent="0">
              <a:buNone/>
              <a:defRPr sz="1600" baseline="0">
                <a:solidFill>
                  <a:schemeClr val="tx2">
                    <a:lumMod val="10000"/>
                  </a:schemeClr>
                </a:solidFill>
              </a:defRPr>
            </a:lvl1pPr>
          </a:lstStyle>
          <a:p>
            <a:pPr>
              <a:lnSpc>
                <a:spcPts val="2400"/>
              </a:lnSpc>
              <a:spcAft>
                <a:spcPts val="1800"/>
              </a:spcAft>
            </a:pPr>
            <a:r>
              <a:rPr lang="en-US" dirty="0"/>
              <a:t>Body text example. </a:t>
            </a:r>
            <a:r>
              <a:rPr lang="en-US" dirty="0" err="1"/>
              <a:t>Vestibulum</a:t>
            </a:r>
            <a:r>
              <a:rPr lang="en-US" dirty="0"/>
              <a:t> </a:t>
            </a:r>
            <a:r>
              <a:rPr lang="en-US" dirty="0" err="1"/>
              <a:t>commodo</a:t>
            </a:r>
            <a:r>
              <a:rPr lang="en-US" dirty="0"/>
              <a:t> </a:t>
            </a:r>
            <a:r>
              <a:rPr lang="en-US" dirty="0" err="1"/>
              <a:t>tortor</a:t>
            </a:r>
            <a:r>
              <a:rPr lang="en-US" dirty="0"/>
              <a:t> id ante </a:t>
            </a:r>
            <a:r>
              <a:rPr lang="en-US" dirty="0" err="1"/>
              <a:t>rhoncus</a:t>
            </a:r>
            <a:r>
              <a:rPr lang="en-US" dirty="0"/>
              <a:t>, in </a:t>
            </a:r>
            <a:r>
              <a:rPr lang="en-US" dirty="0" err="1"/>
              <a:t>lobortis</a:t>
            </a:r>
            <a:r>
              <a:rPr lang="en-US" dirty="0"/>
              <a:t> mi </a:t>
            </a:r>
            <a:r>
              <a:rPr lang="en-US" dirty="0" err="1"/>
              <a:t>viverra</a:t>
            </a:r>
            <a:r>
              <a:rPr lang="en-US" dirty="0"/>
              <a:t>. </a:t>
            </a:r>
            <a:r>
              <a:rPr lang="en-US" dirty="0" err="1"/>
              <a:t>Proin</a:t>
            </a:r>
            <a:r>
              <a:rPr lang="en-US" dirty="0"/>
              <a:t> ac </a:t>
            </a:r>
            <a:r>
              <a:rPr lang="en-US" dirty="0" err="1"/>
              <a:t>feugiat</a:t>
            </a:r>
            <a:r>
              <a:rPr lang="en-US" dirty="0"/>
              <a:t> </a:t>
            </a:r>
            <a:r>
              <a:rPr lang="en-US" dirty="0" err="1"/>
              <a:t>velit</a:t>
            </a:r>
            <a:r>
              <a:rPr lang="en-US" dirty="0"/>
              <a:t>, </a:t>
            </a:r>
            <a:r>
              <a:rPr lang="en-US" dirty="0" err="1"/>
              <a:t>quis</a:t>
            </a:r>
            <a:r>
              <a:rPr lang="en-US" dirty="0"/>
              <a:t> </a:t>
            </a:r>
            <a:r>
              <a:rPr lang="en-US" dirty="0" err="1"/>
              <a:t>maximus</a:t>
            </a:r>
            <a:r>
              <a:rPr lang="en-US" dirty="0"/>
              <a:t> </a:t>
            </a:r>
            <a:r>
              <a:rPr lang="en-US" dirty="0" err="1"/>
              <a:t>felis</a:t>
            </a:r>
            <a:r>
              <a:rPr lang="en-US" dirty="0"/>
              <a:t>.</a:t>
            </a:r>
          </a:p>
          <a:p>
            <a:pPr>
              <a:lnSpc>
                <a:spcPts val="2400"/>
              </a:lnSpc>
              <a:spcAft>
                <a:spcPts val="1800"/>
              </a:spcAft>
            </a:pPr>
            <a:r>
              <a:rPr lang="en-US" dirty="0"/>
              <a:t>Features and benefits:</a:t>
            </a:r>
          </a:p>
        </p:txBody>
      </p:sp>
      <p:sp>
        <p:nvSpPr>
          <p:cNvPr id="5" name="Text Placeholder 4"/>
          <p:cNvSpPr>
            <a:spLocks noGrp="1"/>
          </p:cNvSpPr>
          <p:nvPr>
            <p:ph type="body" sz="quarter" idx="14" hasCustomPrompt="1"/>
          </p:nvPr>
        </p:nvSpPr>
        <p:spPr>
          <a:xfrm>
            <a:off x="549275" y="4693920"/>
            <a:ext cx="7753350" cy="3864293"/>
          </a:xfrm>
          <a:prstGeom prst="rect">
            <a:avLst/>
          </a:prstGeom>
        </p:spPr>
        <p:txBody>
          <a:bodyPr/>
          <a:lstStyle>
            <a:lvl1pPr marL="285750" indent="-285750">
              <a:lnSpc>
                <a:spcPct val="100000"/>
              </a:lnSpc>
              <a:spcAft>
                <a:spcPts val="1200"/>
              </a:spcAft>
              <a:buFont typeface="Wingdings" panose="05000000000000000000" pitchFamily="2" charset="2"/>
              <a:buChar char="§"/>
              <a:defRPr sz="1600" baseline="0">
                <a:solidFill>
                  <a:schemeClr val="tx2">
                    <a:lumMod val="10000"/>
                  </a:schemeClr>
                </a:solidFill>
              </a:defRPr>
            </a:lvl1pPr>
          </a:lstStyle>
          <a:p>
            <a:pPr>
              <a:lnSpc>
                <a:spcPts val="2400"/>
              </a:lnSpc>
              <a:spcAft>
                <a:spcPts val="1800"/>
              </a:spcAft>
            </a:pPr>
            <a:r>
              <a:rPr lang="en-US" dirty="0"/>
              <a:t>Listed items</a:t>
            </a:r>
          </a:p>
          <a:p>
            <a:pPr>
              <a:lnSpc>
                <a:spcPts val="2400"/>
              </a:lnSpc>
              <a:spcAft>
                <a:spcPts val="1800"/>
              </a:spcAft>
            </a:pPr>
            <a:r>
              <a:rPr lang="en-US" dirty="0"/>
              <a:t>Listed items</a:t>
            </a:r>
          </a:p>
          <a:p>
            <a:pPr>
              <a:lnSpc>
                <a:spcPts val="2400"/>
              </a:lnSpc>
              <a:spcAft>
                <a:spcPts val="1800"/>
              </a:spcAft>
            </a:pPr>
            <a:r>
              <a:rPr lang="en-US" dirty="0"/>
              <a:t>Listed items</a:t>
            </a:r>
          </a:p>
          <a:p>
            <a:pPr>
              <a:lnSpc>
                <a:spcPts val="2400"/>
              </a:lnSpc>
              <a:spcAft>
                <a:spcPts val="1800"/>
              </a:spcAft>
            </a:pPr>
            <a:r>
              <a:rPr lang="en-US" dirty="0"/>
              <a:t>Listed items</a:t>
            </a:r>
          </a:p>
          <a:p>
            <a:pPr>
              <a:lnSpc>
                <a:spcPts val="2400"/>
              </a:lnSpc>
              <a:spcAft>
                <a:spcPts val="1800"/>
              </a:spcAft>
            </a:pPr>
            <a:endParaRPr lang="en-US" dirty="0"/>
          </a:p>
          <a:p>
            <a:pPr>
              <a:lnSpc>
                <a:spcPts val="2400"/>
              </a:lnSpc>
              <a:spcAft>
                <a:spcPts val="1800"/>
              </a:spcAft>
            </a:pPr>
            <a:endParaRPr lang="en-US" dirty="0"/>
          </a:p>
        </p:txBody>
      </p:sp>
      <p:sp>
        <p:nvSpPr>
          <p:cNvPr id="19" name="Text Placeholder 16"/>
          <p:cNvSpPr>
            <a:spLocks noGrp="1"/>
          </p:cNvSpPr>
          <p:nvPr>
            <p:ph type="body" sz="quarter" idx="10" hasCustomPrompt="1"/>
          </p:nvPr>
        </p:nvSpPr>
        <p:spPr>
          <a:xfrm>
            <a:off x="549275" y="878710"/>
            <a:ext cx="7936468" cy="523220"/>
          </a:xfrm>
          <a:prstGeom prst="rect">
            <a:avLst/>
          </a:prstGeom>
          <a:solidFill>
            <a:schemeClr val="accent6"/>
          </a:solidFill>
        </p:spPr>
        <p:txBody>
          <a:bodyPr wrap="none" lIns="457200" rIns="457200" anchor="ctr" anchorCtr="0">
            <a:spAutoFit/>
          </a:bodyPr>
          <a:lstStyle>
            <a:lvl1pPr marL="0" indent="0">
              <a:buNone/>
              <a:defRPr sz="2800" b="1">
                <a:solidFill>
                  <a:schemeClr val="tx2">
                    <a:lumMod val="10000"/>
                  </a:schemeClr>
                </a:solidFill>
                <a:latin typeface="+mj-lt"/>
              </a:defRPr>
            </a:lvl1pPr>
          </a:lstStyle>
          <a:p>
            <a:pPr lvl="0"/>
            <a:r>
              <a:rPr lang="en-AU" dirty="0"/>
              <a:t>CLICK TO ADD SUBHEADING &lt;PRODUCT NAME&gt;</a:t>
            </a:r>
          </a:p>
        </p:txBody>
      </p:sp>
      <p:sp>
        <p:nvSpPr>
          <p:cNvPr id="18" name="Title 11"/>
          <p:cNvSpPr>
            <a:spLocks noGrp="1"/>
          </p:cNvSpPr>
          <p:nvPr>
            <p:ph type="title"/>
          </p:nvPr>
        </p:nvSpPr>
        <p:spPr>
          <a:xfrm>
            <a:off x="0" y="256086"/>
            <a:ext cx="6630982" cy="646331"/>
          </a:xfrm>
          <a:prstGeom prst="rect">
            <a:avLst/>
          </a:prstGeom>
          <a:solidFill>
            <a:schemeClr val="tx2">
              <a:lumMod val="10000"/>
            </a:schemeClr>
          </a:solidFill>
        </p:spPr>
        <p:txBody>
          <a:bodyPr wrap="none" lIns="548640" rIns="457200" anchor="ctr" anchorCtr="0">
            <a:spAutoFit/>
          </a:bodyPr>
          <a:lstStyle>
            <a:lvl1pPr>
              <a:defRPr sz="3600" b="1">
                <a:solidFill>
                  <a:srgbClr val="FFFFFF"/>
                </a:solidFill>
              </a:defRPr>
            </a:lvl1pPr>
          </a:lstStyle>
          <a:p>
            <a:r>
              <a:rPr lang="en-US" dirty="0"/>
              <a:t>Click to edit Master title</a:t>
            </a:r>
            <a:endParaRPr lang="en-AU"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8717" y="8593727"/>
            <a:ext cx="3409350" cy="830469"/>
          </a:xfrm>
          <a:prstGeom prst="rect">
            <a:avLst/>
          </a:prstGeom>
        </p:spPr>
      </p:pic>
    </p:spTree>
    <p:extLst>
      <p:ext uri="{BB962C8B-B14F-4D97-AF65-F5344CB8AC3E}">
        <p14:creationId xmlns:p14="http://schemas.microsoft.com/office/powerpoint/2010/main" val="248551304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8717" y="8593727"/>
            <a:ext cx="3409350" cy="830469"/>
          </a:xfrm>
          <a:prstGeom prst="rect">
            <a:avLst/>
          </a:prstGeom>
        </p:spPr>
      </p:pic>
    </p:spTree>
    <p:extLst>
      <p:ext uri="{BB962C8B-B14F-4D97-AF65-F5344CB8AC3E}">
        <p14:creationId xmlns:p14="http://schemas.microsoft.com/office/powerpoint/2010/main" val="183296779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reserve="1">
  <p:cSld name="End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694" t="2476" r="8641" b="20345"/>
          <a:stretch/>
        </p:blipFill>
        <p:spPr>
          <a:xfrm>
            <a:off x="-1" y="-1"/>
            <a:ext cx="17340263" cy="9785445"/>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578" y="8206454"/>
            <a:ext cx="4707074" cy="1146576"/>
          </a:xfrm>
          <a:prstGeom prst="rect">
            <a:avLst/>
          </a:prstGeom>
        </p:spPr>
      </p:pic>
    </p:spTree>
    <p:extLst>
      <p:ext uri="{BB962C8B-B14F-4D97-AF65-F5344CB8AC3E}">
        <p14:creationId xmlns:p14="http://schemas.microsoft.com/office/powerpoint/2010/main" val="339610863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 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694" t="2476" r="8641" b="20345"/>
          <a:stretch/>
        </p:blipFill>
        <p:spPr>
          <a:xfrm>
            <a:off x="-1" y="-1"/>
            <a:ext cx="17340263" cy="9785445"/>
          </a:xfrm>
          <a:prstGeom prst="rect">
            <a:avLst/>
          </a:prstGeom>
        </p:spPr>
      </p:pic>
    </p:spTree>
    <p:extLst>
      <p:ext uri="{BB962C8B-B14F-4D97-AF65-F5344CB8AC3E}">
        <p14:creationId xmlns:p14="http://schemas.microsoft.com/office/powerpoint/2010/main" val="30065499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c: Para + image">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8680450" y="0"/>
            <a:ext cx="8659813" cy="9753600"/>
          </a:xfrm>
          <a:prstGeom prst="rect">
            <a:avLst/>
          </a:prstGeom>
        </p:spPr>
        <p:txBody>
          <a:bodyPr/>
          <a:lstStyle/>
          <a:p>
            <a:endParaRPr lang="en-AU"/>
          </a:p>
        </p:txBody>
      </p:sp>
      <p:sp>
        <p:nvSpPr>
          <p:cNvPr id="12" name="Text Placeholder 16"/>
          <p:cNvSpPr>
            <a:spLocks noGrp="1"/>
          </p:cNvSpPr>
          <p:nvPr>
            <p:ph type="body" sz="quarter" idx="10" hasCustomPrompt="1"/>
          </p:nvPr>
        </p:nvSpPr>
        <p:spPr>
          <a:xfrm>
            <a:off x="549275" y="878710"/>
            <a:ext cx="5102359" cy="523220"/>
          </a:xfrm>
          <a:prstGeom prst="rect">
            <a:avLst/>
          </a:prstGeom>
          <a:solidFill>
            <a:schemeClr val="accent6"/>
          </a:solidFill>
        </p:spPr>
        <p:txBody>
          <a:bodyPr wrap="none" lIns="457200" rIns="457200" anchor="ctr" anchorCtr="0">
            <a:spAutoFit/>
          </a:bodyPr>
          <a:lstStyle>
            <a:lvl1pPr marL="0" indent="0">
              <a:buNone/>
              <a:defRPr sz="2800" b="1">
                <a:solidFill>
                  <a:schemeClr val="tx2">
                    <a:lumMod val="10000"/>
                  </a:schemeClr>
                </a:solidFill>
                <a:latin typeface="+mj-lt"/>
              </a:defRPr>
            </a:lvl1pPr>
          </a:lstStyle>
          <a:p>
            <a:pPr lvl="0"/>
            <a:r>
              <a:rPr lang="en-AU" dirty="0"/>
              <a:t>CLICK TO ADD SUBHEADING</a:t>
            </a:r>
          </a:p>
        </p:txBody>
      </p:sp>
      <p:sp>
        <p:nvSpPr>
          <p:cNvPr id="13" name="Title 11"/>
          <p:cNvSpPr>
            <a:spLocks noGrp="1"/>
          </p:cNvSpPr>
          <p:nvPr>
            <p:ph type="title"/>
          </p:nvPr>
        </p:nvSpPr>
        <p:spPr>
          <a:xfrm>
            <a:off x="0" y="256086"/>
            <a:ext cx="6630982" cy="646331"/>
          </a:xfrm>
          <a:prstGeom prst="rect">
            <a:avLst/>
          </a:prstGeom>
          <a:solidFill>
            <a:schemeClr val="tx2">
              <a:lumMod val="10000"/>
            </a:schemeClr>
          </a:solidFill>
        </p:spPr>
        <p:txBody>
          <a:bodyPr wrap="none" lIns="548640" rIns="457200" anchor="ctr" anchorCtr="0">
            <a:spAutoFit/>
          </a:bodyPr>
          <a:lstStyle>
            <a:lvl1pPr>
              <a:defRPr sz="3600" b="1">
                <a:solidFill>
                  <a:srgbClr val="FFFFFF"/>
                </a:solidFill>
              </a:defRPr>
            </a:lvl1pPr>
          </a:lstStyle>
          <a:p>
            <a:r>
              <a:rPr lang="en-US" dirty="0"/>
              <a:t>Click to edit Master title</a:t>
            </a:r>
            <a:endParaRPr lang="en-AU" dirty="0"/>
          </a:p>
        </p:txBody>
      </p:sp>
      <p:sp>
        <p:nvSpPr>
          <p:cNvPr id="4" name="Text Placeholder 3"/>
          <p:cNvSpPr>
            <a:spLocks noGrp="1"/>
          </p:cNvSpPr>
          <p:nvPr>
            <p:ph type="body" sz="quarter" idx="12" hasCustomPrompt="1"/>
          </p:nvPr>
        </p:nvSpPr>
        <p:spPr>
          <a:xfrm>
            <a:off x="549275" y="2584451"/>
            <a:ext cx="7485063" cy="548894"/>
          </a:xfrm>
          <a:prstGeom prst="rect">
            <a:avLst/>
          </a:prstGeom>
        </p:spPr>
        <p:txBody>
          <a:bodyPr/>
          <a:lstStyle>
            <a:lvl1pPr marL="0" indent="0">
              <a:buNone/>
              <a:defRPr sz="2800" b="1">
                <a:solidFill>
                  <a:schemeClr val="tx2">
                    <a:lumMod val="10000"/>
                  </a:schemeClr>
                </a:solidFill>
                <a:latin typeface="+mj-lt"/>
              </a:defRPr>
            </a:lvl1pPr>
          </a:lstStyle>
          <a:p>
            <a:pPr lvl="0"/>
            <a:r>
              <a:rPr lang="en-US" dirty="0"/>
              <a:t>INTRO TEXT (if applicable)</a:t>
            </a:r>
          </a:p>
        </p:txBody>
      </p:sp>
      <p:sp>
        <p:nvSpPr>
          <p:cNvPr id="11" name="Text Placeholder 10"/>
          <p:cNvSpPr>
            <a:spLocks noGrp="1"/>
          </p:cNvSpPr>
          <p:nvPr>
            <p:ph type="body" sz="quarter" idx="13" hasCustomPrompt="1"/>
          </p:nvPr>
        </p:nvSpPr>
        <p:spPr>
          <a:xfrm>
            <a:off x="549275" y="3352801"/>
            <a:ext cx="7753350" cy="4340352"/>
          </a:xfrm>
          <a:prstGeom prst="rect">
            <a:avLst/>
          </a:prstGeom>
        </p:spPr>
        <p:txBody>
          <a:bodyPr/>
          <a:lstStyle>
            <a:lvl1pPr marL="0" indent="0">
              <a:buNone/>
              <a:defRPr sz="1600" baseline="0">
                <a:solidFill>
                  <a:schemeClr val="tx2">
                    <a:lumMod val="10000"/>
                  </a:schemeClr>
                </a:solidFill>
              </a:defRPr>
            </a:lvl1pPr>
          </a:lstStyle>
          <a:p>
            <a:pPr>
              <a:lnSpc>
                <a:spcPts val="2400"/>
              </a:lnSpc>
              <a:spcAft>
                <a:spcPts val="1800"/>
              </a:spcAft>
            </a:pPr>
            <a:r>
              <a:rPr lang="en-US" dirty="0"/>
              <a:t>Body text example. </a:t>
            </a:r>
            <a:r>
              <a:rPr lang="en-US" dirty="0" err="1"/>
              <a:t>Vestibulum</a:t>
            </a:r>
            <a:r>
              <a:rPr lang="en-US" dirty="0"/>
              <a:t> </a:t>
            </a:r>
            <a:r>
              <a:rPr lang="en-US" dirty="0" err="1"/>
              <a:t>commodo</a:t>
            </a:r>
            <a:r>
              <a:rPr lang="en-US" dirty="0"/>
              <a:t> </a:t>
            </a:r>
            <a:r>
              <a:rPr lang="en-US" dirty="0" err="1"/>
              <a:t>tortor</a:t>
            </a:r>
            <a:r>
              <a:rPr lang="en-US" dirty="0"/>
              <a:t> id ante </a:t>
            </a:r>
            <a:r>
              <a:rPr lang="en-US" dirty="0" err="1"/>
              <a:t>rhoncus</a:t>
            </a:r>
            <a:r>
              <a:rPr lang="en-US" dirty="0"/>
              <a:t>, in </a:t>
            </a:r>
            <a:r>
              <a:rPr lang="en-US" dirty="0" err="1"/>
              <a:t>lobortis</a:t>
            </a:r>
            <a:r>
              <a:rPr lang="en-US" dirty="0"/>
              <a:t> mi </a:t>
            </a:r>
            <a:r>
              <a:rPr lang="en-US" dirty="0" err="1"/>
              <a:t>viverra</a:t>
            </a:r>
            <a:r>
              <a:rPr lang="en-US" dirty="0"/>
              <a:t>. </a:t>
            </a:r>
            <a:r>
              <a:rPr lang="en-US" dirty="0" err="1"/>
              <a:t>Proin</a:t>
            </a:r>
            <a:r>
              <a:rPr lang="en-US" dirty="0"/>
              <a:t> ac </a:t>
            </a:r>
            <a:r>
              <a:rPr lang="en-US" dirty="0" err="1"/>
              <a:t>feugiat</a:t>
            </a:r>
            <a:r>
              <a:rPr lang="en-US" dirty="0"/>
              <a:t> </a:t>
            </a:r>
            <a:r>
              <a:rPr lang="en-US" dirty="0" err="1"/>
              <a:t>velit</a:t>
            </a:r>
            <a:r>
              <a:rPr lang="en-US" dirty="0"/>
              <a:t>, </a:t>
            </a:r>
            <a:r>
              <a:rPr lang="en-US" dirty="0" err="1"/>
              <a:t>quis</a:t>
            </a:r>
            <a:r>
              <a:rPr lang="en-US" dirty="0"/>
              <a:t> </a:t>
            </a:r>
            <a:r>
              <a:rPr lang="en-US" dirty="0" err="1"/>
              <a:t>maximus</a:t>
            </a:r>
            <a:r>
              <a:rPr lang="en-US" dirty="0"/>
              <a:t> </a:t>
            </a:r>
            <a:r>
              <a:rPr lang="en-US" dirty="0" err="1"/>
              <a:t>felis</a:t>
            </a:r>
            <a:r>
              <a:rPr lang="en-US" dirty="0"/>
              <a:t>. </a:t>
            </a:r>
            <a:r>
              <a:rPr lang="en-US" dirty="0" err="1"/>
              <a:t>Vestibulum</a:t>
            </a:r>
            <a:r>
              <a:rPr lang="en-US" dirty="0"/>
              <a:t>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a:t>
            </a:r>
            <a:r>
              <a:rPr lang="en-US" dirty="0" err="1"/>
              <a:t>Curae</a:t>
            </a:r>
            <a:r>
              <a:rPr lang="en-US" dirty="0"/>
              <a:t>; </a:t>
            </a:r>
            <a:r>
              <a:rPr lang="en-US" dirty="0" err="1"/>
              <a:t>Morbi</a:t>
            </a:r>
            <a:r>
              <a:rPr lang="en-US" dirty="0"/>
              <a:t> </a:t>
            </a:r>
            <a:r>
              <a:rPr lang="en-US" dirty="0" err="1"/>
              <a:t>vel</a:t>
            </a:r>
            <a:r>
              <a:rPr lang="en-US" dirty="0"/>
              <a:t> </a:t>
            </a:r>
            <a:r>
              <a:rPr lang="en-US" dirty="0" err="1"/>
              <a:t>est</a:t>
            </a:r>
            <a:r>
              <a:rPr lang="en-US" dirty="0"/>
              <a:t> </a:t>
            </a:r>
            <a:r>
              <a:rPr lang="en-US" dirty="0" err="1"/>
              <a:t>ut</a:t>
            </a:r>
            <a:r>
              <a:rPr lang="en-US" dirty="0"/>
              <a:t> </a:t>
            </a:r>
            <a:r>
              <a:rPr lang="en-US" dirty="0" err="1"/>
              <a:t>urna</a:t>
            </a:r>
            <a:r>
              <a:rPr lang="en-US" dirty="0"/>
              <a:t> </a:t>
            </a:r>
            <a:r>
              <a:rPr lang="en-US" dirty="0" err="1"/>
              <a:t>tincidunt</a:t>
            </a:r>
            <a:r>
              <a:rPr lang="en-US" dirty="0"/>
              <a:t> </a:t>
            </a:r>
            <a:r>
              <a:rPr lang="en-US" dirty="0" err="1"/>
              <a:t>congue</a:t>
            </a:r>
            <a:r>
              <a:rPr lang="en-US" dirty="0"/>
              <a:t>. </a:t>
            </a:r>
            <a:r>
              <a:rPr lang="en-US" dirty="0" err="1"/>
              <a:t>Mauris</a:t>
            </a:r>
            <a:r>
              <a:rPr lang="en-US" dirty="0"/>
              <a:t> </a:t>
            </a:r>
            <a:r>
              <a:rPr lang="en-US" dirty="0" err="1"/>
              <a:t>aliquam</a:t>
            </a:r>
            <a:r>
              <a:rPr lang="en-US" dirty="0"/>
              <a:t>, ligula </a:t>
            </a:r>
            <a:r>
              <a:rPr lang="en-US" dirty="0" err="1"/>
              <a:t>nec</a:t>
            </a:r>
            <a:r>
              <a:rPr lang="en-US" dirty="0"/>
              <a:t> tempus </a:t>
            </a:r>
            <a:r>
              <a:rPr lang="en-US" dirty="0" err="1"/>
              <a:t>scelerisque</a:t>
            </a:r>
            <a:r>
              <a:rPr lang="en-US" dirty="0"/>
              <a:t>, </a:t>
            </a:r>
            <a:r>
              <a:rPr lang="en-US" dirty="0" err="1"/>
              <a:t>odio</a:t>
            </a:r>
            <a:r>
              <a:rPr lang="en-US" dirty="0"/>
              <a:t> </a:t>
            </a:r>
            <a:r>
              <a:rPr lang="en-US" dirty="0" err="1"/>
              <a:t>arcu</a:t>
            </a:r>
            <a:r>
              <a:rPr lang="en-US" dirty="0"/>
              <a:t> </a:t>
            </a:r>
            <a:r>
              <a:rPr lang="en-US" dirty="0" err="1"/>
              <a:t>mollis</a:t>
            </a:r>
            <a:r>
              <a:rPr lang="en-US" dirty="0"/>
              <a:t> ligula, </a:t>
            </a:r>
            <a:r>
              <a:rPr lang="en-US" dirty="0" err="1"/>
              <a:t>sed</a:t>
            </a:r>
            <a:r>
              <a:rPr lang="en-US" dirty="0"/>
              <a:t> </a:t>
            </a:r>
            <a:r>
              <a:rPr lang="en-US" dirty="0" err="1"/>
              <a:t>elementum</a:t>
            </a:r>
            <a:r>
              <a:rPr lang="en-US" dirty="0"/>
              <a:t> </a:t>
            </a:r>
            <a:r>
              <a:rPr lang="en-US" dirty="0" err="1"/>
              <a:t>mauris</a:t>
            </a:r>
            <a:r>
              <a:rPr lang="en-US" dirty="0"/>
              <a:t> </a:t>
            </a:r>
            <a:r>
              <a:rPr lang="en-US" dirty="0" err="1"/>
              <a:t>augue</a:t>
            </a:r>
            <a:r>
              <a:rPr lang="en-US" dirty="0"/>
              <a:t> in </a:t>
            </a:r>
            <a:r>
              <a:rPr lang="en-US" dirty="0" err="1"/>
              <a:t>erat</a:t>
            </a:r>
            <a:r>
              <a:rPr lang="en-US" dirty="0"/>
              <a:t>. </a:t>
            </a:r>
          </a:p>
          <a:p>
            <a:pPr>
              <a:lnSpc>
                <a:spcPts val="2400"/>
              </a:lnSpc>
              <a:spcAft>
                <a:spcPts val="1800"/>
              </a:spcAft>
            </a:pPr>
            <a:r>
              <a:rPr lang="en-US" dirty="0" err="1"/>
              <a:t>Vestibulum</a:t>
            </a:r>
            <a:r>
              <a:rPr lang="en-US" dirty="0"/>
              <a:t> </a:t>
            </a:r>
            <a:r>
              <a:rPr lang="en-US" dirty="0" err="1"/>
              <a:t>tempor</a:t>
            </a:r>
            <a:r>
              <a:rPr lang="en-US" dirty="0"/>
              <a:t> </a:t>
            </a:r>
            <a:r>
              <a:rPr lang="en-US" dirty="0" err="1"/>
              <a:t>sed</a:t>
            </a:r>
            <a:r>
              <a:rPr lang="en-US" dirty="0"/>
              <a:t> </a:t>
            </a:r>
            <a:r>
              <a:rPr lang="en-US" dirty="0" err="1"/>
              <a:t>nisl</a:t>
            </a:r>
            <a:r>
              <a:rPr lang="en-US" dirty="0"/>
              <a:t> </a:t>
            </a:r>
            <a:r>
              <a:rPr lang="en-US" dirty="0" err="1"/>
              <a:t>sed</a:t>
            </a:r>
            <a:r>
              <a:rPr lang="en-US" dirty="0"/>
              <a:t> </a:t>
            </a:r>
            <a:r>
              <a:rPr lang="en-US" dirty="0" err="1"/>
              <a:t>eleifend</a:t>
            </a:r>
            <a:r>
              <a:rPr lang="en-US" dirty="0"/>
              <a:t>. </a:t>
            </a:r>
            <a:r>
              <a:rPr lang="en-US" dirty="0" err="1"/>
              <a:t>Curabitur</a:t>
            </a:r>
            <a:r>
              <a:rPr lang="en-US" dirty="0"/>
              <a:t> </a:t>
            </a:r>
            <a:r>
              <a:rPr lang="en-US" dirty="0" err="1"/>
              <a:t>ornare</a:t>
            </a:r>
            <a:r>
              <a:rPr lang="en-US" dirty="0"/>
              <a:t> </a:t>
            </a:r>
            <a:r>
              <a:rPr lang="en-US" dirty="0" err="1"/>
              <a:t>ornare</a:t>
            </a:r>
            <a:r>
              <a:rPr lang="en-US" dirty="0"/>
              <a:t> </a:t>
            </a:r>
            <a:r>
              <a:rPr lang="en-US" dirty="0" err="1"/>
              <a:t>imperdiet</a:t>
            </a:r>
            <a:r>
              <a:rPr lang="en-US" dirty="0"/>
              <a:t>. </a:t>
            </a:r>
            <a:r>
              <a:rPr lang="en-US" dirty="0" err="1"/>
              <a:t>Vivamus</a:t>
            </a:r>
            <a:r>
              <a:rPr lang="en-US" dirty="0"/>
              <a:t> </a:t>
            </a:r>
            <a:r>
              <a:rPr lang="en-US" dirty="0" err="1"/>
              <a:t>euismod</a:t>
            </a:r>
            <a:r>
              <a:rPr lang="en-US" dirty="0"/>
              <a:t> </a:t>
            </a:r>
            <a:r>
              <a:rPr lang="en-US" dirty="0" err="1"/>
              <a:t>euismod</a:t>
            </a:r>
            <a:r>
              <a:rPr lang="en-US" dirty="0"/>
              <a:t> </a:t>
            </a:r>
            <a:r>
              <a:rPr lang="en-US" dirty="0" err="1"/>
              <a:t>enim</a:t>
            </a:r>
            <a:r>
              <a:rPr lang="en-US" dirty="0"/>
              <a:t>, sit </a:t>
            </a:r>
            <a:r>
              <a:rPr lang="en-US" dirty="0" err="1"/>
              <a:t>amet</a:t>
            </a:r>
            <a:r>
              <a:rPr lang="en-US" dirty="0"/>
              <a:t> </a:t>
            </a:r>
            <a:r>
              <a:rPr lang="en-US" dirty="0" err="1"/>
              <a:t>pulvinar</a:t>
            </a:r>
            <a:r>
              <a:rPr lang="en-US" dirty="0"/>
              <a:t> </a:t>
            </a:r>
            <a:r>
              <a:rPr lang="en-US" dirty="0" err="1"/>
              <a:t>purus</a:t>
            </a:r>
            <a:r>
              <a:rPr lang="en-US" dirty="0"/>
              <a:t> </a:t>
            </a:r>
            <a:r>
              <a:rPr lang="en-US" dirty="0" err="1"/>
              <a:t>tristique</a:t>
            </a:r>
            <a:r>
              <a:rPr lang="en-US" dirty="0"/>
              <a:t> </a:t>
            </a:r>
            <a:r>
              <a:rPr lang="en-US" dirty="0" err="1"/>
              <a:t>eget</a:t>
            </a:r>
            <a:r>
              <a:rPr lang="en-US" dirty="0"/>
              <a:t>. </a:t>
            </a:r>
            <a:r>
              <a:rPr lang="en-US" dirty="0" err="1"/>
              <a:t>Duis</a:t>
            </a:r>
            <a:r>
              <a:rPr lang="en-US" dirty="0"/>
              <a:t> in </a:t>
            </a:r>
            <a:r>
              <a:rPr lang="en-US" dirty="0" err="1"/>
              <a:t>iaculis</a:t>
            </a:r>
            <a:r>
              <a:rPr lang="en-US" dirty="0"/>
              <a:t> nisi.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a:p>
            <a:pPr>
              <a:lnSpc>
                <a:spcPts val="2400"/>
              </a:lnSpc>
              <a:spcAft>
                <a:spcPts val="1800"/>
              </a:spcAft>
            </a:pPr>
            <a:r>
              <a:rPr lang="en-US" dirty="0"/>
              <a:t>Maecenas convallis </a:t>
            </a:r>
            <a:r>
              <a:rPr lang="en-US" dirty="0" err="1"/>
              <a:t>nec</a:t>
            </a:r>
            <a:r>
              <a:rPr lang="en-US" dirty="0"/>
              <a:t> </a:t>
            </a:r>
            <a:r>
              <a:rPr lang="en-US" dirty="0" err="1"/>
              <a:t>felis</a:t>
            </a:r>
            <a:r>
              <a:rPr lang="en-US" dirty="0"/>
              <a:t> </a:t>
            </a:r>
            <a:r>
              <a:rPr lang="en-US" dirty="0" err="1"/>
              <a:t>sed</a:t>
            </a:r>
            <a:r>
              <a:rPr lang="en-US" dirty="0"/>
              <a:t> </a:t>
            </a:r>
            <a:r>
              <a:rPr lang="en-US" dirty="0" err="1"/>
              <a:t>congue</a:t>
            </a:r>
            <a:r>
              <a:rPr lang="en-US" dirty="0"/>
              <a:t>. </a:t>
            </a:r>
            <a:r>
              <a:rPr lang="en-US" dirty="0" err="1"/>
              <a:t>Interdum</a:t>
            </a:r>
            <a:r>
              <a:rPr lang="en-US" dirty="0"/>
              <a:t> et </a:t>
            </a:r>
            <a:r>
              <a:rPr lang="en-US" dirty="0" err="1"/>
              <a:t>malesuada</a:t>
            </a:r>
            <a:r>
              <a:rPr lang="en-US" dirty="0"/>
              <a:t> fames ac ante ipsum </a:t>
            </a:r>
            <a:r>
              <a:rPr lang="en-US" dirty="0" err="1"/>
              <a:t>primis</a:t>
            </a:r>
            <a:r>
              <a:rPr lang="en-US" dirty="0"/>
              <a:t> in </a:t>
            </a:r>
            <a:r>
              <a:rPr lang="en-US" dirty="0" err="1"/>
              <a:t>faucibus</a:t>
            </a:r>
            <a:r>
              <a:rPr lang="en-US" dirty="0"/>
              <a:t>. </a:t>
            </a:r>
            <a:r>
              <a:rPr lang="en-US" dirty="0" err="1"/>
              <a:t>Proin</a:t>
            </a:r>
            <a:r>
              <a:rPr lang="en-US" dirty="0"/>
              <a:t> </a:t>
            </a:r>
            <a:r>
              <a:rPr lang="en-US" dirty="0" err="1"/>
              <a:t>tempor</a:t>
            </a:r>
            <a:r>
              <a:rPr lang="en-US" dirty="0"/>
              <a:t> </a:t>
            </a:r>
            <a:r>
              <a:rPr lang="en-US" dirty="0" err="1"/>
              <a:t>enim</a:t>
            </a:r>
            <a:r>
              <a:rPr lang="en-US" dirty="0"/>
              <a:t> et ipsum </a:t>
            </a:r>
            <a:r>
              <a:rPr lang="en-US" dirty="0" err="1"/>
              <a:t>ultricies</a:t>
            </a:r>
            <a:r>
              <a:rPr lang="en-US" dirty="0"/>
              <a:t>, </a:t>
            </a:r>
            <a:r>
              <a:rPr lang="en-US" dirty="0" err="1"/>
              <a:t>sed</a:t>
            </a:r>
            <a:r>
              <a:rPr lang="en-US" dirty="0"/>
              <a:t> </a:t>
            </a:r>
            <a:r>
              <a:rPr lang="en-US" dirty="0" err="1"/>
              <a:t>commodo</a:t>
            </a:r>
            <a:r>
              <a:rPr lang="en-US" dirty="0"/>
              <a:t> </a:t>
            </a:r>
            <a:r>
              <a:rPr lang="en-US" dirty="0" err="1"/>
              <a:t>est</a:t>
            </a:r>
            <a:r>
              <a:rPr lang="en-US" dirty="0"/>
              <a:t> </a:t>
            </a:r>
            <a:r>
              <a:rPr lang="en-US" dirty="0" err="1"/>
              <a:t>fermentum</a:t>
            </a:r>
            <a:r>
              <a:rPr lang="en-US" dirty="0"/>
              <a:t>. </a:t>
            </a:r>
            <a:r>
              <a:rPr lang="en-US" dirty="0" err="1"/>
              <a:t>Ut</a:t>
            </a:r>
            <a:r>
              <a:rPr lang="en-US" dirty="0"/>
              <a:t> non mi </a:t>
            </a:r>
            <a:r>
              <a:rPr lang="en-US" dirty="0" err="1"/>
              <a:t>feugiat</a:t>
            </a:r>
            <a:r>
              <a:rPr lang="en-US" dirty="0"/>
              <a:t> mi semper </a:t>
            </a:r>
            <a:r>
              <a:rPr lang="en-US" dirty="0" err="1"/>
              <a:t>lobortis</a:t>
            </a:r>
            <a:r>
              <a:rPr lang="en-US" dirty="0"/>
              <a:t>.</a:t>
            </a:r>
          </a:p>
        </p:txBody>
      </p:sp>
    </p:spTree>
    <p:extLst>
      <p:ext uri="{BB962C8B-B14F-4D97-AF65-F5344CB8AC3E}">
        <p14:creationId xmlns:p14="http://schemas.microsoft.com/office/powerpoint/2010/main" val="367876132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Image + para">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0" y="0"/>
            <a:ext cx="8659813" cy="9753600"/>
          </a:xfrm>
          <a:prstGeom prst="rect">
            <a:avLst/>
          </a:prstGeom>
        </p:spPr>
        <p:txBody>
          <a:bodyPr/>
          <a:lstStyle/>
          <a:p>
            <a:endParaRPr lang="en-AU"/>
          </a:p>
        </p:txBody>
      </p:sp>
      <p:sp>
        <p:nvSpPr>
          <p:cNvPr id="4" name="Text Placeholder 3"/>
          <p:cNvSpPr>
            <a:spLocks noGrp="1"/>
          </p:cNvSpPr>
          <p:nvPr>
            <p:ph type="body" sz="quarter" idx="12" hasCustomPrompt="1"/>
          </p:nvPr>
        </p:nvSpPr>
        <p:spPr>
          <a:xfrm>
            <a:off x="9071483" y="2584451"/>
            <a:ext cx="7485063" cy="548894"/>
          </a:xfrm>
          <a:prstGeom prst="rect">
            <a:avLst/>
          </a:prstGeom>
        </p:spPr>
        <p:txBody>
          <a:bodyPr/>
          <a:lstStyle>
            <a:lvl1pPr marL="0" indent="0">
              <a:buNone/>
              <a:defRPr sz="2800" b="1">
                <a:solidFill>
                  <a:schemeClr val="tx2">
                    <a:lumMod val="10000"/>
                  </a:schemeClr>
                </a:solidFill>
                <a:latin typeface="+mj-lt"/>
              </a:defRPr>
            </a:lvl1pPr>
          </a:lstStyle>
          <a:p>
            <a:pPr lvl="0"/>
            <a:r>
              <a:rPr lang="en-US" dirty="0"/>
              <a:t>INTRO TEXT (if applicable)</a:t>
            </a:r>
          </a:p>
        </p:txBody>
      </p:sp>
      <p:sp>
        <p:nvSpPr>
          <p:cNvPr id="11" name="Text Placeholder 10"/>
          <p:cNvSpPr>
            <a:spLocks noGrp="1"/>
          </p:cNvSpPr>
          <p:nvPr>
            <p:ph type="body" sz="quarter" idx="13" hasCustomPrompt="1"/>
          </p:nvPr>
        </p:nvSpPr>
        <p:spPr>
          <a:xfrm>
            <a:off x="9071483" y="3352801"/>
            <a:ext cx="7753350" cy="4340352"/>
          </a:xfrm>
          <a:prstGeom prst="rect">
            <a:avLst/>
          </a:prstGeom>
        </p:spPr>
        <p:txBody>
          <a:bodyPr/>
          <a:lstStyle>
            <a:lvl1pPr marL="0" indent="0">
              <a:buNone/>
              <a:defRPr sz="1600" baseline="0">
                <a:solidFill>
                  <a:schemeClr val="tx2">
                    <a:lumMod val="10000"/>
                  </a:schemeClr>
                </a:solidFill>
              </a:defRPr>
            </a:lvl1pPr>
          </a:lstStyle>
          <a:p>
            <a:pPr>
              <a:lnSpc>
                <a:spcPts val="2400"/>
              </a:lnSpc>
              <a:spcAft>
                <a:spcPts val="1800"/>
              </a:spcAft>
            </a:pPr>
            <a:r>
              <a:rPr lang="en-US" dirty="0"/>
              <a:t>Body text example. </a:t>
            </a:r>
            <a:r>
              <a:rPr lang="en-US" dirty="0" err="1"/>
              <a:t>Vestibulum</a:t>
            </a:r>
            <a:r>
              <a:rPr lang="en-US" dirty="0"/>
              <a:t> </a:t>
            </a:r>
            <a:r>
              <a:rPr lang="en-US" dirty="0" err="1"/>
              <a:t>commodo</a:t>
            </a:r>
            <a:r>
              <a:rPr lang="en-US" dirty="0"/>
              <a:t> </a:t>
            </a:r>
            <a:r>
              <a:rPr lang="en-US" dirty="0" err="1"/>
              <a:t>tortor</a:t>
            </a:r>
            <a:r>
              <a:rPr lang="en-US" dirty="0"/>
              <a:t> id ante </a:t>
            </a:r>
            <a:r>
              <a:rPr lang="en-US" dirty="0" err="1"/>
              <a:t>rhoncus</a:t>
            </a:r>
            <a:r>
              <a:rPr lang="en-US" dirty="0"/>
              <a:t>, in </a:t>
            </a:r>
            <a:r>
              <a:rPr lang="en-US" dirty="0" err="1"/>
              <a:t>lobortis</a:t>
            </a:r>
            <a:r>
              <a:rPr lang="en-US" dirty="0"/>
              <a:t> mi </a:t>
            </a:r>
            <a:r>
              <a:rPr lang="en-US" dirty="0" err="1"/>
              <a:t>viverra</a:t>
            </a:r>
            <a:r>
              <a:rPr lang="en-US" dirty="0"/>
              <a:t>. </a:t>
            </a:r>
            <a:r>
              <a:rPr lang="en-US" dirty="0" err="1"/>
              <a:t>Proin</a:t>
            </a:r>
            <a:r>
              <a:rPr lang="en-US" dirty="0"/>
              <a:t> ac </a:t>
            </a:r>
            <a:r>
              <a:rPr lang="en-US" dirty="0" err="1"/>
              <a:t>feugiat</a:t>
            </a:r>
            <a:r>
              <a:rPr lang="en-US" dirty="0"/>
              <a:t> </a:t>
            </a:r>
            <a:r>
              <a:rPr lang="en-US" dirty="0" err="1"/>
              <a:t>velit</a:t>
            </a:r>
            <a:r>
              <a:rPr lang="en-US" dirty="0"/>
              <a:t>, </a:t>
            </a:r>
            <a:r>
              <a:rPr lang="en-US" dirty="0" err="1"/>
              <a:t>quis</a:t>
            </a:r>
            <a:r>
              <a:rPr lang="en-US" dirty="0"/>
              <a:t> </a:t>
            </a:r>
            <a:r>
              <a:rPr lang="en-US" dirty="0" err="1"/>
              <a:t>maximus</a:t>
            </a:r>
            <a:r>
              <a:rPr lang="en-US" dirty="0"/>
              <a:t> </a:t>
            </a:r>
            <a:r>
              <a:rPr lang="en-US" dirty="0" err="1"/>
              <a:t>felis</a:t>
            </a:r>
            <a:r>
              <a:rPr lang="en-US" dirty="0"/>
              <a:t>. </a:t>
            </a:r>
            <a:r>
              <a:rPr lang="en-US" dirty="0" err="1"/>
              <a:t>Vestibulum</a:t>
            </a:r>
            <a:r>
              <a:rPr lang="en-US" dirty="0"/>
              <a:t>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a:t>
            </a:r>
            <a:r>
              <a:rPr lang="en-US" dirty="0" err="1"/>
              <a:t>Curae</a:t>
            </a:r>
            <a:r>
              <a:rPr lang="en-US" dirty="0"/>
              <a:t>; </a:t>
            </a:r>
            <a:r>
              <a:rPr lang="en-US" dirty="0" err="1"/>
              <a:t>Morbi</a:t>
            </a:r>
            <a:r>
              <a:rPr lang="en-US" dirty="0"/>
              <a:t> </a:t>
            </a:r>
            <a:r>
              <a:rPr lang="en-US" dirty="0" err="1"/>
              <a:t>vel</a:t>
            </a:r>
            <a:r>
              <a:rPr lang="en-US" dirty="0"/>
              <a:t> </a:t>
            </a:r>
            <a:r>
              <a:rPr lang="en-US" dirty="0" err="1"/>
              <a:t>est</a:t>
            </a:r>
            <a:r>
              <a:rPr lang="en-US" dirty="0"/>
              <a:t> </a:t>
            </a:r>
            <a:r>
              <a:rPr lang="en-US" dirty="0" err="1"/>
              <a:t>ut</a:t>
            </a:r>
            <a:r>
              <a:rPr lang="en-US" dirty="0"/>
              <a:t> </a:t>
            </a:r>
            <a:r>
              <a:rPr lang="en-US" dirty="0" err="1"/>
              <a:t>urna</a:t>
            </a:r>
            <a:r>
              <a:rPr lang="en-US" dirty="0"/>
              <a:t> </a:t>
            </a:r>
            <a:r>
              <a:rPr lang="en-US" dirty="0" err="1"/>
              <a:t>tincidunt</a:t>
            </a:r>
            <a:r>
              <a:rPr lang="en-US" dirty="0"/>
              <a:t> </a:t>
            </a:r>
            <a:r>
              <a:rPr lang="en-US" dirty="0" err="1"/>
              <a:t>congue</a:t>
            </a:r>
            <a:r>
              <a:rPr lang="en-US" dirty="0"/>
              <a:t>. </a:t>
            </a:r>
            <a:r>
              <a:rPr lang="en-US" dirty="0" err="1"/>
              <a:t>Mauris</a:t>
            </a:r>
            <a:r>
              <a:rPr lang="en-US" dirty="0"/>
              <a:t> </a:t>
            </a:r>
            <a:r>
              <a:rPr lang="en-US" dirty="0" err="1"/>
              <a:t>aliquam</a:t>
            </a:r>
            <a:r>
              <a:rPr lang="en-US" dirty="0"/>
              <a:t>, ligula </a:t>
            </a:r>
            <a:r>
              <a:rPr lang="en-US" dirty="0" err="1"/>
              <a:t>nec</a:t>
            </a:r>
            <a:r>
              <a:rPr lang="en-US" dirty="0"/>
              <a:t> tempus </a:t>
            </a:r>
            <a:r>
              <a:rPr lang="en-US" dirty="0" err="1"/>
              <a:t>scelerisque</a:t>
            </a:r>
            <a:r>
              <a:rPr lang="en-US" dirty="0"/>
              <a:t>, </a:t>
            </a:r>
            <a:r>
              <a:rPr lang="en-US" dirty="0" err="1"/>
              <a:t>odio</a:t>
            </a:r>
            <a:r>
              <a:rPr lang="en-US" dirty="0"/>
              <a:t> </a:t>
            </a:r>
            <a:r>
              <a:rPr lang="en-US" dirty="0" err="1"/>
              <a:t>arcu</a:t>
            </a:r>
            <a:r>
              <a:rPr lang="en-US" dirty="0"/>
              <a:t> </a:t>
            </a:r>
            <a:r>
              <a:rPr lang="en-US" dirty="0" err="1"/>
              <a:t>mollis</a:t>
            </a:r>
            <a:r>
              <a:rPr lang="en-US" dirty="0"/>
              <a:t> ligula, </a:t>
            </a:r>
            <a:r>
              <a:rPr lang="en-US" dirty="0" err="1"/>
              <a:t>sed</a:t>
            </a:r>
            <a:r>
              <a:rPr lang="en-US" dirty="0"/>
              <a:t> </a:t>
            </a:r>
            <a:r>
              <a:rPr lang="en-US" dirty="0" err="1"/>
              <a:t>elementum</a:t>
            </a:r>
            <a:r>
              <a:rPr lang="en-US" dirty="0"/>
              <a:t> </a:t>
            </a:r>
            <a:r>
              <a:rPr lang="en-US" dirty="0" err="1"/>
              <a:t>mauris</a:t>
            </a:r>
            <a:r>
              <a:rPr lang="en-US" dirty="0"/>
              <a:t> </a:t>
            </a:r>
            <a:r>
              <a:rPr lang="en-US" dirty="0" err="1"/>
              <a:t>augue</a:t>
            </a:r>
            <a:r>
              <a:rPr lang="en-US" dirty="0"/>
              <a:t> in </a:t>
            </a:r>
            <a:r>
              <a:rPr lang="en-US" dirty="0" err="1"/>
              <a:t>erat</a:t>
            </a:r>
            <a:r>
              <a:rPr lang="en-US" dirty="0"/>
              <a:t>. </a:t>
            </a:r>
          </a:p>
          <a:p>
            <a:pPr>
              <a:lnSpc>
                <a:spcPts val="2400"/>
              </a:lnSpc>
              <a:spcAft>
                <a:spcPts val="1800"/>
              </a:spcAft>
            </a:pPr>
            <a:r>
              <a:rPr lang="en-US" dirty="0" err="1"/>
              <a:t>Vestibulum</a:t>
            </a:r>
            <a:r>
              <a:rPr lang="en-US" dirty="0"/>
              <a:t> </a:t>
            </a:r>
            <a:r>
              <a:rPr lang="en-US" dirty="0" err="1"/>
              <a:t>tempor</a:t>
            </a:r>
            <a:r>
              <a:rPr lang="en-US" dirty="0"/>
              <a:t> </a:t>
            </a:r>
            <a:r>
              <a:rPr lang="en-US" dirty="0" err="1"/>
              <a:t>sed</a:t>
            </a:r>
            <a:r>
              <a:rPr lang="en-US" dirty="0"/>
              <a:t> </a:t>
            </a:r>
            <a:r>
              <a:rPr lang="en-US" dirty="0" err="1"/>
              <a:t>nisl</a:t>
            </a:r>
            <a:r>
              <a:rPr lang="en-US" dirty="0"/>
              <a:t> </a:t>
            </a:r>
            <a:r>
              <a:rPr lang="en-US" dirty="0" err="1"/>
              <a:t>sed</a:t>
            </a:r>
            <a:r>
              <a:rPr lang="en-US" dirty="0"/>
              <a:t> </a:t>
            </a:r>
            <a:r>
              <a:rPr lang="en-US" dirty="0" err="1"/>
              <a:t>eleifend</a:t>
            </a:r>
            <a:r>
              <a:rPr lang="en-US" dirty="0"/>
              <a:t>. </a:t>
            </a:r>
            <a:r>
              <a:rPr lang="en-US" dirty="0" err="1"/>
              <a:t>Curabitur</a:t>
            </a:r>
            <a:r>
              <a:rPr lang="en-US" dirty="0"/>
              <a:t> </a:t>
            </a:r>
            <a:r>
              <a:rPr lang="en-US" dirty="0" err="1"/>
              <a:t>ornare</a:t>
            </a:r>
            <a:r>
              <a:rPr lang="en-US" dirty="0"/>
              <a:t> </a:t>
            </a:r>
            <a:r>
              <a:rPr lang="en-US" dirty="0" err="1"/>
              <a:t>ornare</a:t>
            </a:r>
            <a:r>
              <a:rPr lang="en-US" dirty="0"/>
              <a:t> </a:t>
            </a:r>
            <a:r>
              <a:rPr lang="en-US" dirty="0" err="1"/>
              <a:t>imperdiet</a:t>
            </a:r>
            <a:r>
              <a:rPr lang="en-US" dirty="0"/>
              <a:t>. </a:t>
            </a:r>
            <a:r>
              <a:rPr lang="en-US" dirty="0" err="1"/>
              <a:t>Vivamus</a:t>
            </a:r>
            <a:r>
              <a:rPr lang="en-US" dirty="0"/>
              <a:t> </a:t>
            </a:r>
            <a:r>
              <a:rPr lang="en-US" dirty="0" err="1"/>
              <a:t>euismod</a:t>
            </a:r>
            <a:r>
              <a:rPr lang="en-US" dirty="0"/>
              <a:t> </a:t>
            </a:r>
            <a:r>
              <a:rPr lang="en-US" dirty="0" err="1"/>
              <a:t>euismod</a:t>
            </a:r>
            <a:r>
              <a:rPr lang="en-US" dirty="0"/>
              <a:t> </a:t>
            </a:r>
            <a:r>
              <a:rPr lang="en-US" dirty="0" err="1"/>
              <a:t>enim</a:t>
            </a:r>
            <a:r>
              <a:rPr lang="en-US" dirty="0"/>
              <a:t>, sit </a:t>
            </a:r>
            <a:r>
              <a:rPr lang="en-US" dirty="0" err="1"/>
              <a:t>amet</a:t>
            </a:r>
            <a:r>
              <a:rPr lang="en-US" dirty="0"/>
              <a:t> </a:t>
            </a:r>
            <a:r>
              <a:rPr lang="en-US" dirty="0" err="1"/>
              <a:t>pulvinar</a:t>
            </a:r>
            <a:r>
              <a:rPr lang="en-US" dirty="0"/>
              <a:t> </a:t>
            </a:r>
            <a:r>
              <a:rPr lang="en-US" dirty="0" err="1"/>
              <a:t>purus</a:t>
            </a:r>
            <a:r>
              <a:rPr lang="en-US" dirty="0"/>
              <a:t> </a:t>
            </a:r>
            <a:r>
              <a:rPr lang="en-US" dirty="0" err="1"/>
              <a:t>tristique</a:t>
            </a:r>
            <a:r>
              <a:rPr lang="en-US" dirty="0"/>
              <a:t> </a:t>
            </a:r>
            <a:r>
              <a:rPr lang="en-US" dirty="0" err="1"/>
              <a:t>eget</a:t>
            </a:r>
            <a:r>
              <a:rPr lang="en-US" dirty="0"/>
              <a:t>. </a:t>
            </a:r>
            <a:r>
              <a:rPr lang="en-US" dirty="0" err="1"/>
              <a:t>Duis</a:t>
            </a:r>
            <a:r>
              <a:rPr lang="en-US" dirty="0"/>
              <a:t> in </a:t>
            </a:r>
            <a:r>
              <a:rPr lang="en-US" dirty="0" err="1"/>
              <a:t>iaculis</a:t>
            </a:r>
            <a:r>
              <a:rPr lang="en-US" dirty="0"/>
              <a:t> nisi.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a:p>
            <a:pPr>
              <a:lnSpc>
                <a:spcPts val="2400"/>
              </a:lnSpc>
              <a:spcAft>
                <a:spcPts val="1800"/>
              </a:spcAft>
            </a:pPr>
            <a:r>
              <a:rPr lang="en-US" dirty="0"/>
              <a:t>Maecenas convallis </a:t>
            </a:r>
            <a:r>
              <a:rPr lang="en-US" dirty="0" err="1"/>
              <a:t>nec</a:t>
            </a:r>
            <a:r>
              <a:rPr lang="en-US" dirty="0"/>
              <a:t> </a:t>
            </a:r>
            <a:r>
              <a:rPr lang="en-US" dirty="0" err="1"/>
              <a:t>felis</a:t>
            </a:r>
            <a:r>
              <a:rPr lang="en-US" dirty="0"/>
              <a:t> </a:t>
            </a:r>
            <a:r>
              <a:rPr lang="en-US" dirty="0" err="1"/>
              <a:t>sed</a:t>
            </a:r>
            <a:r>
              <a:rPr lang="en-US" dirty="0"/>
              <a:t> </a:t>
            </a:r>
            <a:r>
              <a:rPr lang="en-US" dirty="0" err="1"/>
              <a:t>congue</a:t>
            </a:r>
            <a:r>
              <a:rPr lang="en-US" dirty="0"/>
              <a:t>. </a:t>
            </a:r>
            <a:r>
              <a:rPr lang="en-US" dirty="0" err="1"/>
              <a:t>Interdum</a:t>
            </a:r>
            <a:r>
              <a:rPr lang="en-US" dirty="0"/>
              <a:t> et </a:t>
            </a:r>
            <a:r>
              <a:rPr lang="en-US" dirty="0" err="1"/>
              <a:t>malesuada</a:t>
            </a:r>
            <a:r>
              <a:rPr lang="en-US" dirty="0"/>
              <a:t> fames ac ante ipsum </a:t>
            </a:r>
            <a:r>
              <a:rPr lang="en-US" dirty="0" err="1"/>
              <a:t>primis</a:t>
            </a:r>
            <a:r>
              <a:rPr lang="en-US" dirty="0"/>
              <a:t> in </a:t>
            </a:r>
            <a:r>
              <a:rPr lang="en-US" dirty="0" err="1"/>
              <a:t>faucibus</a:t>
            </a:r>
            <a:r>
              <a:rPr lang="en-US" dirty="0"/>
              <a:t>. </a:t>
            </a:r>
            <a:r>
              <a:rPr lang="en-US" dirty="0" err="1"/>
              <a:t>Proin</a:t>
            </a:r>
            <a:r>
              <a:rPr lang="en-US" dirty="0"/>
              <a:t> </a:t>
            </a:r>
            <a:r>
              <a:rPr lang="en-US" dirty="0" err="1"/>
              <a:t>tempor</a:t>
            </a:r>
            <a:r>
              <a:rPr lang="en-US" dirty="0"/>
              <a:t> </a:t>
            </a:r>
            <a:r>
              <a:rPr lang="en-US" dirty="0" err="1"/>
              <a:t>enim</a:t>
            </a:r>
            <a:r>
              <a:rPr lang="en-US" dirty="0"/>
              <a:t> et ipsum </a:t>
            </a:r>
            <a:r>
              <a:rPr lang="en-US" dirty="0" err="1"/>
              <a:t>ultricies</a:t>
            </a:r>
            <a:r>
              <a:rPr lang="en-US" dirty="0"/>
              <a:t>, </a:t>
            </a:r>
            <a:r>
              <a:rPr lang="en-US" dirty="0" err="1"/>
              <a:t>sed</a:t>
            </a:r>
            <a:r>
              <a:rPr lang="en-US" dirty="0"/>
              <a:t> </a:t>
            </a:r>
            <a:r>
              <a:rPr lang="en-US" dirty="0" err="1"/>
              <a:t>commodo</a:t>
            </a:r>
            <a:r>
              <a:rPr lang="en-US" dirty="0"/>
              <a:t> </a:t>
            </a:r>
            <a:r>
              <a:rPr lang="en-US" dirty="0" err="1"/>
              <a:t>est</a:t>
            </a:r>
            <a:r>
              <a:rPr lang="en-US" dirty="0"/>
              <a:t> </a:t>
            </a:r>
            <a:r>
              <a:rPr lang="en-US" dirty="0" err="1"/>
              <a:t>fermentum</a:t>
            </a:r>
            <a:r>
              <a:rPr lang="en-US" dirty="0"/>
              <a:t>. </a:t>
            </a:r>
            <a:r>
              <a:rPr lang="en-US" dirty="0" err="1"/>
              <a:t>Ut</a:t>
            </a:r>
            <a:r>
              <a:rPr lang="en-US" dirty="0"/>
              <a:t> non mi </a:t>
            </a:r>
            <a:r>
              <a:rPr lang="en-US" dirty="0" err="1"/>
              <a:t>feugiat</a:t>
            </a:r>
            <a:r>
              <a:rPr lang="en-US" dirty="0"/>
              <a:t> mi semper </a:t>
            </a:r>
            <a:r>
              <a:rPr lang="en-US" dirty="0" err="1"/>
              <a:t>lobortis</a:t>
            </a:r>
            <a:r>
              <a:rPr lang="en-US" dirty="0"/>
              <a:t>.</a:t>
            </a:r>
          </a:p>
        </p:txBody>
      </p:sp>
      <p:pic>
        <p:nvPicPr>
          <p:cNvPr id="12" name="Picture 11"/>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58234" y="8834878"/>
            <a:ext cx="3127519" cy="634039"/>
          </a:xfrm>
          <a:prstGeom prst="rect">
            <a:avLst/>
          </a:prstGeom>
        </p:spPr>
      </p:pic>
      <p:sp>
        <p:nvSpPr>
          <p:cNvPr id="8" name="Text Placeholder 16"/>
          <p:cNvSpPr>
            <a:spLocks noGrp="1"/>
          </p:cNvSpPr>
          <p:nvPr>
            <p:ph type="body" sz="quarter" idx="10" hasCustomPrompt="1"/>
          </p:nvPr>
        </p:nvSpPr>
        <p:spPr>
          <a:xfrm>
            <a:off x="549275" y="878710"/>
            <a:ext cx="5102359" cy="523220"/>
          </a:xfrm>
          <a:prstGeom prst="rect">
            <a:avLst/>
          </a:prstGeom>
          <a:solidFill>
            <a:schemeClr val="accent6"/>
          </a:solidFill>
        </p:spPr>
        <p:txBody>
          <a:bodyPr wrap="none" lIns="457200" rIns="457200" anchor="ctr" anchorCtr="0">
            <a:spAutoFit/>
          </a:bodyPr>
          <a:lstStyle>
            <a:lvl1pPr marL="0" indent="0">
              <a:buNone/>
              <a:defRPr sz="2800" b="1">
                <a:solidFill>
                  <a:schemeClr val="tx2">
                    <a:lumMod val="10000"/>
                  </a:schemeClr>
                </a:solidFill>
                <a:latin typeface="+mj-lt"/>
              </a:defRPr>
            </a:lvl1pPr>
          </a:lstStyle>
          <a:p>
            <a:pPr lvl="0"/>
            <a:r>
              <a:rPr lang="en-AU" dirty="0"/>
              <a:t>CLICK TO ADD SUBHEADING</a:t>
            </a:r>
          </a:p>
        </p:txBody>
      </p:sp>
      <p:sp>
        <p:nvSpPr>
          <p:cNvPr id="9" name="Title 11"/>
          <p:cNvSpPr>
            <a:spLocks noGrp="1"/>
          </p:cNvSpPr>
          <p:nvPr>
            <p:ph type="title"/>
          </p:nvPr>
        </p:nvSpPr>
        <p:spPr>
          <a:xfrm>
            <a:off x="0" y="256086"/>
            <a:ext cx="6630982" cy="646331"/>
          </a:xfrm>
          <a:prstGeom prst="rect">
            <a:avLst/>
          </a:prstGeom>
          <a:solidFill>
            <a:schemeClr val="tx2">
              <a:lumMod val="10000"/>
            </a:schemeClr>
          </a:solidFill>
        </p:spPr>
        <p:txBody>
          <a:bodyPr wrap="none" lIns="548640" rIns="457200" anchor="ctr" anchorCtr="0">
            <a:spAutoFit/>
          </a:bodyPr>
          <a:lstStyle>
            <a:lvl1pPr>
              <a:defRPr sz="3600" b="1">
                <a:solidFill>
                  <a:srgbClr val="FFFFFF"/>
                </a:solidFill>
              </a:defRPr>
            </a:lvl1pPr>
          </a:lstStyle>
          <a:p>
            <a:r>
              <a:rPr lang="en-US" dirty="0"/>
              <a:t>Click to edit Master title</a:t>
            </a:r>
            <a:endParaRPr lang="en-AU" dirty="0"/>
          </a:p>
        </p:txBody>
      </p:sp>
    </p:spTree>
    <p:extLst>
      <p:ext uri="{BB962C8B-B14F-4D97-AF65-F5344CB8AC3E}">
        <p14:creationId xmlns:p14="http://schemas.microsoft.com/office/powerpoint/2010/main" val="50442963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Bullets + Image">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8680450" y="0"/>
            <a:ext cx="8659813" cy="9753600"/>
          </a:xfrm>
          <a:prstGeom prst="rect">
            <a:avLst/>
          </a:prstGeom>
        </p:spPr>
        <p:txBody>
          <a:bodyPr/>
          <a:lstStyle/>
          <a:p>
            <a:endParaRPr lang="en-AU"/>
          </a:p>
        </p:txBody>
      </p:sp>
      <p:sp>
        <p:nvSpPr>
          <p:cNvPr id="4" name="Text Placeholder 3"/>
          <p:cNvSpPr>
            <a:spLocks noGrp="1"/>
          </p:cNvSpPr>
          <p:nvPr>
            <p:ph type="body" sz="quarter" idx="12" hasCustomPrompt="1"/>
          </p:nvPr>
        </p:nvSpPr>
        <p:spPr>
          <a:xfrm>
            <a:off x="549275" y="2584451"/>
            <a:ext cx="7485063" cy="548894"/>
          </a:xfrm>
          <a:prstGeom prst="rect">
            <a:avLst/>
          </a:prstGeom>
        </p:spPr>
        <p:txBody>
          <a:bodyPr/>
          <a:lstStyle>
            <a:lvl1pPr marL="0" indent="0">
              <a:buNone/>
              <a:defRPr sz="2800" b="1">
                <a:solidFill>
                  <a:schemeClr val="tx2">
                    <a:lumMod val="10000"/>
                  </a:schemeClr>
                </a:solidFill>
                <a:latin typeface="+mj-lt"/>
              </a:defRPr>
            </a:lvl1pPr>
          </a:lstStyle>
          <a:p>
            <a:pPr lvl="0"/>
            <a:r>
              <a:rPr lang="en-US" dirty="0"/>
              <a:t>INTRO TEXT (if applicable)</a:t>
            </a:r>
          </a:p>
        </p:txBody>
      </p:sp>
      <p:sp>
        <p:nvSpPr>
          <p:cNvPr id="11" name="Text Placeholder 10"/>
          <p:cNvSpPr>
            <a:spLocks noGrp="1"/>
          </p:cNvSpPr>
          <p:nvPr>
            <p:ph type="body" sz="quarter" idx="13" hasCustomPrompt="1"/>
          </p:nvPr>
        </p:nvSpPr>
        <p:spPr>
          <a:xfrm>
            <a:off x="549275" y="3352801"/>
            <a:ext cx="7753350" cy="792227"/>
          </a:xfrm>
          <a:prstGeom prst="rect">
            <a:avLst/>
          </a:prstGeom>
        </p:spPr>
        <p:txBody>
          <a:bodyPr/>
          <a:lstStyle>
            <a:lvl1pPr marL="0" indent="0">
              <a:buNone/>
              <a:defRPr sz="1600" baseline="0">
                <a:solidFill>
                  <a:schemeClr val="tx2">
                    <a:lumMod val="10000"/>
                  </a:schemeClr>
                </a:solidFill>
              </a:defRPr>
            </a:lvl1pPr>
          </a:lstStyle>
          <a:p>
            <a:pPr>
              <a:lnSpc>
                <a:spcPts val="2400"/>
              </a:lnSpc>
              <a:spcAft>
                <a:spcPts val="1800"/>
              </a:spcAft>
            </a:pPr>
            <a:r>
              <a:rPr lang="en-US" dirty="0"/>
              <a:t>Body text example. </a:t>
            </a:r>
            <a:r>
              <a:rPr lang="en-US" dirty="0" err="1"/>
              <a:t>Vestibulum</a:t>
            </a:r>
            <a:r>
              <a:rPr lang="en-US" dirty="0"/>
              <a:t> </a:t>
            </a:r>
            <a:r>
              <a:rPr lang="en-US" dirty="0" err="1"/>
              <a:t>commodo</a:t>
            </a:r>
            <a:r>
              <a:rPr lang="en-US" dirty="0"/>
              <a:t> </a:t>
            </a:r>
            <a:r>
              <a:rPr lang="en-US" dirty="0" err="1"/>
              <a:t>tortor</a:t>
            </a:r>
            <a:r>
              <a:rPr lang="en-US" dirty="0"/>
              <a:t> id ante </a:t>
            </a:r>
            <a:r>
              <a:rPr lang="en-US" dirty="0" err="1"/>
              <a:t>rhoncus</a:t>
            </a:r>
            <a:r>
              <a:rPr lang="en-US" dirty="0"/>
              <a:t>, in </a:t>
            </a:r>
            <a:r>
              <a:rPr lang="en-US" dirty="0" err="1"/>
              <a:t>lobortis</a:t>
            </a:r>
            <a:r>
              <a:rPr lang="en-US" dirty="0"/>
              <a:t> mi </a:t>
            </a:r>
            <a:r>
              <a:rPr lang="en-US" dirty="0" err="1"/>
              <a:t>viverra</a:t>
            </a:r>
            <a:r>
              <a:rPr lang="en-US" dirty="0"/>
              <a:t>. </a:t>
            </a:r>
            <a:r>
              <a:rPr lang="en-US" dirty="0" err="1"/>
              <a:t>Proin</a:t>
            </a:r>
            <a:r>
              <a:rPr lang="en-US" dirty="0"/>
              <a:t> ac </a:t>
            </a:r>
            <a:r>
              <a:rPr lang="en-US" dirty="0" err="1"/>
              <a:t>feugiat</a:t>
            </a:r>
            <a:r>
              <a:rPr lang="en-US" dirty="0"/>
              <a:t> </a:t>
            </a:r>
            <a:r>
              <a:rPr lang="en-US" dirty="0" err="1"/>
              <a:t>velit</a:t>
            </a:r>
            <a:r>
              <a:rPr lang="en-US" dirty="0"/>
              <a:t>, </a:t>
            </a:r>
            <a:r>
              <a:rPr lang="en-US" dirty="0" err="1"/>
              <a:t>quis</a:t>
            </a:r>
            <a:r>
              <a:rPr lang="en-US" dirty="0"/>
              <a:t> </a:t>
            </a:r>
            <a:r>
              <a:rPr lang="en-US" dirty="0" err="1"/>
              <a:t>maximus</a:t>
            </a:r>
            <a:r>
              <a:rPr lang="en-US" dirty="0"/>
              <a:t> </a:t>
            </a:r>
            <a:r>
              <a:rPr lang="en-US" dirty="0" err="1"/>
              <a:t>felis</a:t>
            </a:r>
            <a:r>
              <a:rPr lang="en-US" dirty="0"/>
              <a:t>.</a:t>
            </a:r>
          </a:p>
        </p:txBody>
      </p:sp>
      <p:sp>
        <p:nvSpPr>
          <p:cNvPr id="5" name="Text Placeholder 4"/>
          <p:cNvSpPr>
            <a:spLocks noGrp="1"/>
          </p:cNvSpPr>
          <p:nvPr>
            <p:ph type="body" sz="quarter" idx="14" hasCustomPrompt="1"/>
          </p:nvPr>
        </p:nvSpPr>
        <p:spPr>
          <a:xfrm>
            <a:off x="549275" y="4364038"/>
            <a:ext cx="7753350" cy="4194175"/>
          </a:xfrm>
          <a:prstGeom prst="rect">
            <a:avLst/>
          </a:prstGeom>
        </p:spPr>
        <p:txBody>
          <a:bodyPr/>
          <a:lstStyle>
            <a:lvl1pPr marL="285750" indent="-285750">
              <a:lnSpc>
                <a:spcPct val="100000"/>
              </a:lnSpc>
              <a:spcAft>
                <a:spcPts val="1200"/>
              </a:spcAft>
              <a:buFont typeface="Wingdings" panose="05000000000000000000" pitchFamily="2" charset="2"/>
              <a:buChar char="§"/>
              <a:defRPr sz="1600" baseline="0">
                <a:solidFill>
                  <a:schemeClr val="tx2">
                    <a:lumMod val="10000"/>
                  </a:schemeClr>
                </a:solidFill>
              </a:defRPr>
            </a:lvl1pPr>
          </a:lstStyle>
          <a:p>
            <a:pPr>
              <a:lnSpc>
                <a:spcPts val="2400"/>
              </a:lnSpc>
              <a:spcAft>
                <a:spcPts val="1800"/>
              </a:spcAft>
            </a:pPr>
            <a:r>
              <a:rPr lang="en-US" dirty="0"/>
              <a:t>Bulleted text example</a:t>
            </a:r>
          </a:p>
          <a:p>
            <a:pPr>
              <a:lnSpc>
                <a:spcPts val="2400"/>
              </a:lnSpc>
              <a:spcAft>
                <a:spcPts val="1800"/>
              </a:spcAft>
            </a:pPr>
            <a:r>
              <a:rPr lang="en-US" dirty="0"/>
              <a:t>Listed items</a:t>
            </a:r>
          </a:p>
          <a:p>
            <a:pPr>
              <a:lnSpc>
                <a:spcPts val="2400"/>
              </a:lnSpc>
              <a:spcAft>
                <a:spcPts val="1800"/>
              </a:spcAft>
            </a:pPr>
            <a:r>
              <a:rPr lang="en-US" dirty="0"/>
              <a:t>Listed items</a:t>
            </a:r>
          </a:p>
          <a:p>
            <a:pPr>
              <a:lnSpc>
                <a:spcPts val="2400"/>
              </a:lnSpc>
              <a:spcAft>
                <a:spcPts val="1800"/>
              </a:spcAft>
            </a:pPr>
            <a:r>
              <a:rPr lang="en-US" dirty="0"/>
              <a:t>Listed items</a:t>
            </a:r>
          </a:p>
          <a:p>
            <a:pPr>
              <a:lnSpc>
                <a:spcPts val="2400"/>
              </a:lnSpc>
              <a:spcAft>
                <a:spcPts val="1800"/>
              </a:spcAft>
            </a:pPr>
            <a:r>
              <a:rPr lang="en-US" dirty="0"/>
              <a:t>Listed items</a:t>
            </a:r>
          </a:p>
          <a:p>
            <a:pPr>
              <a:lnSpc>
                <a:spcPts val="2400"/>
              </a:lnSpc>
              <a:spcAft>
                <a:spcPts val="1800"/>
              </a:spcAft>
            </a:pPr>
            <a:endParaRPr lang="en-US" dirty="0"/>
          </a:p>
          <a:p>
            <a:pPr>
              <a:lnSpc>
                <a:spcPts val="2400"/>
              </a:lnSpc>
              <a:spcAft>
                <a:spcPts val="1800"/>
              </a:spcAft>
            </a:pPr>
            <a:endParaRPr lang="en-US" dirty="0"/>
          </a:p>
        </p:txBody>
      </p:sp>
      <p:sp>
        <p:nvSpPr>
          <p:cNvPr id="12" name="Text Placeholder 16"/>
          <p:cNvSpPr>
            <a:spLocks noGrp="1"/>
          </p:cNvSpPr>
          <p:nvPr>
            <p:ph type="body" sz="quarter" idx="10" hasCustomPrompt="1"/>
          </p:nvPr>
        </p:nvSpPr>
        <p:spPr>
          <a:xfrm>
            <a:off x="549275" y="878710"/>
            <a:ext cx="5102359" cy="523220"/>
          </a:xfrm>
          <a:prstGeom prst="rect">
            <a:avLst/>
          </a:prstGeom>
          <a:solidFill>
            <a:schemeClr val="accent6"/>
          </a:solidFill>
        </p:spPr>
        <p:txBody>
          <a:bodyPr wrap="none" lIns="457200" rIns="457200" anchor="ctr" anchorCtr="0">
            <a:spAutoFit/>
          </a:bodyPr>
          <a:lstStyle>
            <a:lvl1pPr marL="0" indent="0">
              <a:buNone/>
              <a:defRPr sz="2800" b="1">
                <a:solidFill>
                  <a:schemeClr val="tx2">
                    <a:lumMod val="10000"/>
                  </a:schemeClr>
                </a:solidFill>
                <a:latin typeface="+mj-lt"/>
              </a:defRPr>
            </a:lvl1pPr>
          </a:lstStyle>
          <a:p>
            <a:pPr lvl="0"/>
            <a:r>
              <a:rPr lang="en-AU" dirty="0"/>
              <a:t>CLICK TO ADD SUBHEADING</a:t>
            </a:r>
          </a:p>
        </p:txBody>
      </p:sp>
      <p:sp>
        <p:nvSpPr>
          <p:cNvPr id="14" name="Title 11"/>
          <p:cNvSpPr>
            <a:spLocks noGrp="1"/>
          </p:cNvSpPr>
          <p:nvPr>
            <p:ph type="title"/>
          </p:nvPr>
        </p:nvSpPr>
        <p:spPr>
          <a:xfrm>
            <a:off x="0" y="256086"/>
            <a:ext cx="6630982" cy="646331"/>
          </a:xfrm>
          <a:prstGeom prst="rect">
            <a:avLst/>
          </a:prstGeom>
          <a:solidFill>
            <a:schemeClr val="tx2">
              <a:lumMod val="10000"/>
            </a:schemeClr>
          </a:solidFill>
        </p:spPr>
        <p:txBody>
          <a:bodyPr wrap="none" lIns="548640" rIns="457200" anchor="ctr" anchorCtr="0">
            <a:spAutoFit/>
          </a:bodyPr>
          <a:lstStyle>
            <a:lvl1pPr>
              <a:defRPr sz="3600" b="1">
                <a:solidFill>
                  <a:srgbClr val="FFFFFF"/>
                </a:solidFill>
              </a:defRPr>
            </a:lvl1pPr>
          </a:lstStyle>
          <a:p>
            <a:r>
              <a:rPr lang="en-US" dirty="0"/>
              <a:t>Click to edit Master title</a:t>
            </a:r>
            <a:endParaRPr lang="en-AU"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8717" y="8593727"/>
            <a:ext cx="3409350" cy="830469"/>
          </a:xfrm>
          <a:prstGeom prst="rect">
            <a:avLst/>
          </a:prstGeom>
        </p:spPr>
      </p:pic>
    </p:spTree>
    <p:extLst>
      <p:ext uri="{BB962C8B-B14F-4D97-AF65-F5344CB8AC3E}">
        <p14:creationId xmlns:p14="http://schemas.microsoft.com/office/powerpoint/2010/main" val="1896227781"/>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sic: Full page image">
    <p:spTree>
      <p:nvGrpSpPr>
        <p:cNvPr id="1" name=""/>
        <p:cNvGrpSpPr/>
        <p:nvPr/>
      </p:nvGrpSpPr>
      <p:grpSpPr>
        <a:xfrm>
          <a:off x="0" y="0"/>
          <a:ext cx="0" cy="0"/>
          <a:chOff x="0" y="0"/>
          <a:chExt cx="0" cy="0"/>
        </a:xfrm>
      </p:grpSpPr>
      <p:sp>
        <p:nvSpPr>
          <p:cNvPr id="10" name="Picture Placeholder 9"/>
          <p:cNvSpPr>
            <a:spLocks noGrp="1"/>
          </p:cNvSpPr>
          <p:nvPr>
            <p:ph type="pic" sz="quarter" idx="11"/>
          </p:nvPr>
        </p:nvSpPr>
        <p:spPr>
          <a:xfrm>
            <a:off x="548641" y="1819559"/>
            <a:ext cx="16251936" cy="6075504"/>
          </a:xfrm>
          <a:prstGeom prst="rect">
            <a:avLst/>
          </a:prstGeom>
        </p:spPr>
        <p:txBody>
          <a:bodyPr/>
          <a:lstStyle/>
          <a:p>
            <a:endParaRPr lang="en-AU"/>
          </a:p>
        </p:txBody>
      </p:sp>
      <p:sp>
        <p:nvSpPr>
          <p:cNvPr id="12" name="Text Placeholder 16"/>
          <p:cNvSpPr>
            <a:spLocks noGrp="1"/>
          </p:cNvSpPr>
          <p:nvPr>
            <p:ph type="body" sz="quarter" idx="10" hasCustomPrompt="1"/>
          </p:nvPr>
        </p:nvSpPr>
        <p:spPr>
          <a:xfrm>
            <a:off x="549275" y="878710"/>
            <a:ext cx="5102359" cy="523220"/>
          </a:xfrm>
          <a:prstGeom prst="rect">
            <a:avLst/>
          </a:prstGeom>
          <a:solidFill>
            <a:schemeClr val="accent6"/>
          </a:solidFill>
        </p:spPr>
        <p:txBody>
          <a:bodyPr wrap="none" lIns="457200" rIns="457200" anchor="ctr" anchorCtr="0">
            <a:spAutoFit/>
          </a:bodyPr>
          <a:lstStyle>
            <a:lvl1pPr marL="0" indent="0">
              <a:buNone/>
              <a:defRPr sz="2800" b="1">
                <a:solidFill>
                  <a:schemeClr val="tx2">
                    <a:lumMod val="10000"/>
                  </a:schemeClr>
                </a:solidFill>
                <a:latin typeface="+mj-lt"/>
              </a:defRPr>
            </a:lvl1pPr>
          </a:lstStyle>
          <a:p>
            <a:pPr lvl="0"/>
            <a:r>
              <a:rPr lang="en-AU" dirty="0"/>
              <a:t>CLICK TO ADD SUBHEADING</a:t>
            </a:r>
          </a:p>
        </p:txBody>
      </p:sp>
      <p:sp>
        <p:nvSpPr>
          <p:cNvPr id="11" name="Title 11"/>
          <p:cNvSpPr>
            <a:spLocks noGrp="1"/>
          </p:cNvSpPr>
          <p:nvPr>
            <p:ph type="title"/>
          </p:nvPr>
        </p:nvSpPr>
        <p:spPr>
          <a:xfrm>
            <a:off x="0" y="256086"/>
            <a:ext cx="6630982" cy="646331"/>
          </a:xfrm>
          <a:prstGeom prst="rect">
            <a:avLst/>
          </a:prstGeom>
          <a:solidFill>
            <a:schemeClr val="tx2">
              <a:lumMod val="10000"/>
            </a:schemeClr>
          </a:solidFill>
        </p:spPr>
        <p:txBody>
          <a:bodyPr wrap="none" lIns="548640" rIns="457200" anchor="ctr" anchorCtr="0">
            <a:spAutoFit/>
          </a:bodyPr>
          <a:lstStyle>
            <a:lvl1pPr>
              <a:defRPr sz="3600" b="1">
                <a:solidFill>
                  <a:srgbClr val="FFFFFF"/>
                </a:solidFill>
              </a:defRPr>
            </a:lvl1pPr>
          </a:lstStyle>
          <a:p>
            <a:r>
              <a:rPr lang="en-US" dirty="0"/>
              <a:t>Click to edit Master title</a:t>
            </a:r>
            <a:endParaRPr lang="en-AU" dirty="0"/>
          </a:p>
        </p:txBody>
      </p:sp>
      <p:sp>
        <p:nvSpPr>
          <p:cNvPr id="3" name="Text Placeholder 2"/>
          <p:cNvSpPr>
            <a:spLocks noGrp="1"/>
          </p:cNvSpPr>
          <p:nvPr>
            <p:ph type="body" sz="quarter" idx="12" hasCustomPrompt="1"/>
          </p:nvPr>
        </p:nvSpPr>
        <p:spPr>
          <a:xfrm>
            <a:off x="549275" y="8074025"/>
            <a:ext cx="16251238" cy="601663"/>
          </a:xfrm>
          <a:prstGeom prst="rect">
            <a:avLst/>
          </a:prstGeom>
        </p:spPr>
        <p:txBody>
          <a:bodyPr/>
          <a:lstStyle>
            <a:lvl1pPr marL="0" indent="0">
              <a:buNone/>
              <a:defRPr sz="1600" baseline="0">
                <a:solidFill>
                  <a:schemeClr val="bg1"/>
                </a:solidFill>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lvl="0"/>
            <a:r>
              <a:rPr lang="en-AU" dirty="0"/>
              <a:t>&lt;Image caption&gt;</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8717" y="8593727"/>
            <a:ext cx="3409350" cy="830469"/>
          </a:xfrm>
          <a:prstGeom prst="rect">
            <a:avLst/>
          </a:prstGeom>
        </p:spPr>
      </p:pic>
    </p:spTree>
    <p:extLst>
      <p:ext uri="{BB962C8B-B14F-4D97-AF65-F5344CB8AC3E}">
        <p14:creationId xmlns:p14="http://schemas.microsoft.com/office/powerpoint/2010/main" val="100386768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Two Content">
    <p:spTree>
      <p:nvGrpSpPr>
        <p:cNvPr id="1" name=""/>
        <p:cNvGrpSpPr/>
        <p:nvPr/>
      </p:nvGrpSpPr>
      <p:grpSpPr>
        <a:xfrm>
          <a:off x="0" y="0"/>
          <a:ext cx="0" cy="0"/>
          <a:chOff x="0" y="0"/>
          <a:chExt cx="0" cy="0"/>
        </a:xfrm>
      </p:grpSpPr>
      <p:sp>
        <p:nvSpPr>
          <p:cNvPr id="12" name="Text Placeholder 16"/>
          <p:cNvSpPr>
            <a:spLocks noGrp="1"/>
          </p:cNvSpPr>
          <p:nvPr>
            <p:ph type="body" sz="quarter" idx="10" hasCustomPrompt="1"/>
          </p:nvPr>
        </p:nvSpPr>
        <p:spPr>
          <a:xfrm>
            <a:off x="549275" y="878710"/>
            <a:ext cx="5102359" cy="523220"/>
          </a:xfrm>
          <a:prstGeom prst="rect">
            <a:avLst/>
          </a:prstGeom>
          <a:solidFill>
            <a:schemeClr val="accent6"/>
          </a:solidFill>
        </p:spPr>
        <p:txBody>
          <a:bodyPr wrap="none" lIns="457200" rIns="457200" anchor="ctr" anchorCtr="0">
            <a:spAutoFit/>
          </a:bodyPr>
          <a:lstStyle>
            <a:lvl1pPr marL="0" indent="0">
              <a:buNone/>
              <a:defRPr sz="2800" b="1">
                <a:solidFill>
                  <a:schemeClr val="tx2">
                    <a:lumMod val="10000"/>
                  </a:schemeClr>
                </a:solidFill>
                <a:latin typeface="+mj-lt"/>
              </a:defRPr>
            </a:lvl1pPr>
          </a:lstStyle>
          <a:p>
            <a:pPr lvl="0"/>
            <a:r>
              <a:rPr lang="en-AU" dirty="0"/>
              <a:t>CLICK TO ADD SUBHEADING</a:t>
            </a:r>
          </a:p>
        </p:txBody>
      </p:sp>
      <p:sp>
        <p:nvSpPr>
          <p:cNvPr id="11" name="Title 11"/>
          <p:cNvSpPr>
            <a:spLocks noGrp="1"/>
          </p:cNvSpPr>
          <p:nvPr>
            <p:ph type="title"/>
          </p:nvPr>
        </p:nvSpPr>
        <p:spPr>
          <a:xfrm>
            <a:off x="0" y="256086"/>
            <a:ext cx="6630982" cy="646331"/>
          </a:xfrm>
          <a:prstGeom prst="rect">
            <a:avLst/>
          </a:prstGeom>
          <a:solidFill>
            <a:schemeClr val="tx2">
              <a:lumMod val="10000"/>
            </a:schemeClr>
          </a:solidFill>
        </p:spPr>
        <p:txBody>
          <a:bodyPr wrap="none" lIns="548640" rIns="457200" anchor="ctr" anchorCtr="0">
            <a:spAutoFit/>
          </a:bodyPr>
          <a:lstStyle>
            <a:lvl1pPr>
              <a:defRPr sz="3600" b="1">
                <a:solidFill>
                  <a:srgbClr val="FFFFFF"/>
                </a:solidFill>
              </a:defRPr>
            </a:lvl1pPr>
          </a:lstStyle>
          <a:p>
            <a:r>
              <a:rPr lang="en-US" dirty="0"/>
              <a:t>Click to edit Master title</a:t>
            </a:r>
            <a:endParaRPr lang="en-AU" dirty="0"/>
          </a:p>
        </p:txBody>
      </p:sp>
      <p:sp>
        <p:nvSpPr>
          <p:cNvPr id="16" name="Content Placeholder 15"/>
          <p:cNvSpPr>
            <a:spLocks noGrp="1"/>
          </p:cNvSpPr>
          <p:nvPr>
            <p:ph sz="quarter" idx="11"/>
          </p:nvPr>
        </p:nvSpPr>
        <p:spPr>
          <a:xfrm>
            <a:off x="468313" y="1917700"/>
            <a:ext cx="7883950" cy="6602413"/>
          </a:xfrm>
          <a:prstGeom prst="rect">
            <a:avLst/>
          </a:prstGeom>
        </p:spPr>
        <p:txBody>
          <a:bodyPr/>
          <a:lstStyle>
            <a:lvl1pPr marL="0" indent="0">
              <a:buNone/>
              <a:defRPr sz="1600">
                <a:solidFill>
                  <a:schemeClr val="bg1"/>
                </a:solidFill>
              </a:defRPr>
            </a:lvl1pPr>
          </a:lstStyle>
          <a:p>
            <a:pPr lvl="0"/>
            <a:endParaRPr lang="en-AU" dirty="0"/>
          </a:p>
        </p:txBody>
      </p:sp>
      <p:sp>
        <p:nvSpPr>
          <p:cNvPr id="17" name="Content Placeholder 15"/>
          <p:cNvSpPr>
            <a:spLocks noGrp="1"/>
          </p:cNvSpPr>
          <p:nvPr>
            <p:ph sz="quarter" idx="12"/>
          </p:nvPr>
        </p:nvSpPr>
        <p:spPr>
          <a:xfrm>
            <a:off x="8954429" y="1917700"/>
            <a:ext cx="7891805" cy="6602413"/>
          </a:xfrm>
          <a:prstGeom prst="rect">
            <a:avLst/>
          </a:prstGeom>
        </p:spPr>
        <p:txBody>
          <a:bodyPr/>
          <a:lstStyle>
            <a:lvl1pPr marL="0" indent="0">
              <a:buNone/>
              <a:defRPr sz="1600">
                <a:solidFill>
                  <a:schemeClr val="bg1"/>
                </a:solidFill>
              </a:defRPr>
            </a:lvl1pPr>
          </a:lstStyle>
          <a:p>
            <a:pPr lvl="0"/>
            <a:endParaRPr lang="en-AU"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8717" y="8593727"/>
            <a:ext cx="3409350" cy="830469"/>
          </a:xfrm>
          <a:prstGeom prst="rect">
            <a:avLst/>
          </a:prstGeom>
        </p:spPr>
      </p:pic>
    </p:spTree>
    <p:extLst>
      <p:ext uri="{BB962C8B-B14F-4D97-AF65-F5344CB8AC3E}">
        <p14:creationId xmlns:p14="http://schemas.microsoft.com/office/powerpoint/2010/main" val="307984496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Header/Footer + texture">
    <p:spTree>
      <p:nvGrpSpPr>
        <p:cNvPr id="1" name=""/>
        <p:cNvGrpSpPr/>
        <p:nvPr/>
      </p:nvGrpSpPr>
      <p:grpSpPr>
        <a:xfrm>
          <a:off x="0" y="0"/>
          <a:ext cx="0" cy="0"/>
          <a:chOff x="0" y="0"/>
          <a:chExt cx="0" cy="0"/>
        </a:xfrm>
      </p:grpSpPr>
      <p:sp>
        <p:nvSpPr>
          <p:cNvPr id="12" name="Text Placeholder 16"/>
          <p:cNvSpPr>
            <a:spLocks noGrp="1"/>
          </p:cNvSpPr>
          <p:nvPr>
            <p:ph type="body" sz="quarter" idx="10" hasCustomPrompt="1"/>
          </p:nvPr>
        </p:nvSpPr>
        <p:spPr>
          <a:xfrm>
            <a:off x="549275" y="878710"/>
            <a:ext cx="5102359" cy="523220"/>
          </a:xfrm>
          <a:prstGeom prst="rect">
            <a:avLst/>
          </a:prstGeom>
          <a:solidFill>
            <a:schemeClr val="accent6"/>
          </a:solidFill>
        </p:spPr>
        <p:txBody>
          <a:bodyPr wrap="none" lIns="457200" rIns="457200" anchor="ctr" anchorCtr="0">
            <a:spAutoFit/>
          </a:bodyPr>
          <a:lstStyle>
            <a:lvl1pPr marL="0" indent="0">
              <a:buNone/>
              <a:defRPr sz="2800" b="1">
                <a:solidFill>
                  <a:schemeClr val="tx2">
                    <a:lumMod val="10000"/>
                  </a:schemeClr>
                </a:solidFill>
                <a:latin typeface="+mj-lt"/>
              </a:defRPr>
            </a:lvl1pPr>
          </a:lstStyle>
          <a:p>
            <a:pPr lvl="0"/>
            <a:r>
              <a:rPr lang="en-AU" dirty="0"/>
              <a:t>CLICK TO ADD SUBHEADING</a:t>
            </a:r>
          </a:p>
        </p:txBody>
      </p:sp>
      <p:sp>
        <p:nvSpPr>
          <p:cNvPr id="10" name="Title 11"/>
          <p:cNvSpPr>
            <a:spLocks noGrp="1"/>
          </p:cNvSpPr>
          <p:nvPr>
            <p:ph type="title"/>
          </p:nvPr>
        </p:nvSpPr>
        <p:spPr>
          <a:xfrm>
            <a:off x="0" y="256086"/>
            <a:ext cx="6630982" cy="646331"/>
          </a:xfrm>
          <a:prstGeom prst="rect">
            <a:avLst/>
          </a:prstGeom>
          <a:solidFill>
            <a:schemeClr val="tx2">
              <a:lumMod val="10000"/>
            </a:schemeClr>
          </a:solidFill>
        </p:spPr>
        <p:txBody>
          <a:bodyPr wrap="none" lIns="548640" rIns="457200" anchor="ctr" anchorCtr="0">
            <a:spAutoFit/>
          </a:bodyPr>
          <a:lstStyle>
            <a:lvl1pPr>
              <a:defRPr sz="3600" b="1">
                <a:solidFill>
                  <a:srgbClr val="FFFFFF"/>
                </a:solidFill>
              </a:defRPr>
            </a:lvl1pPr>
          </a:lstStyle>
          <a:p>
            <a:r>
              <a:rPr lang="en-US" dirty="0"/>
              <a:t>Click to edit Master title</a:t>
            </a:r>
            <a:endParaRPr lang="en-AU"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8717" y="8593727"/>
            <a:ext cx="3409350" cy="830469"/>
          </a:xfrm>
          <a:prstGeom prst="rect">
            <a:avLst/>
          </a:prstGeom>
        </p:spPr>
      </p:pic>
    </p:spTree>
    <p:extLst>
      <p:ext uri="{BB962C8B-B14F-4D97-AF65-F5344CB8AC3E}">
        <p14:creationId xmlns:p14="http://schemas.microsoft.com/office/powerpoint/2010/main" val="177647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ic Full Pictur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 y="0"/>
            <a:ext cx="17339733" cy="9753600"/>
          </a:xfrm>
          <a:prstGeom prst="rect">
            <a:avLst/>
          </a:prstGeom>
        </p:spPr>
      </p:pic>
      <p:sp>
        <p:nvSpPr>
          <p:cNvPr id="5" name="Text Placeholder 16"/>
          <p:cNvSpPr>
            <a:spLocks noGrp="1"/>
          </p:cNvSpPr>
          <p:nvPr>
            <p:ph type="body" sz="quarter" idx="10" hasCustomPrompt="1"/>
          </p:nvPr>
        </p:nvSpPr>
        <p:spPr>
          <a:xfrm>
            <a:off x="549275" y="878710"/>
            <a:ext cx="5102359" cy="523220"/>
          </a:xfrm>
          <a:prstGeom prst="rect">
            <a:avLst/>
          </a:prstGeom>
          <a:solidFill>
            <a:schemeClr val="accent6"/>
          </a:solidFill>
        </p:spPr>
        <p:txBody>
          <a:bodyPr wrap="none" lIns="457200" rIns="457200" anchor="ctr" anchorCtr="0">
            <a:spAutoFit/>
          </a:bodyPr>
          <a:lstStyle>
            <a:lvl1pPr marL="0" indent="0">
              <a:buNone/>
              <a:defRPr sz="2800" b="1">
                <a:solidFill>
                  <a:schemeClr val="tx2">
                    <a:lumMod val="10000"/>
                  </a:schemeClr>
                </a:solidFill>
                <a:latin typeface="+mj-lt"/>
              </a:defRPr>
            </a:lvl1pPr>
          </a:lstStyle>
          <a:p>
            <a:pPr lvl="0"/>
            <a:r>
              <a:rPr lang="en-AU" dirty="0"/>
              <a:t>CLICK TO ADD SUBHEADING</a:t>
            </a:r>
          </a:p>
        </p:txBody>
      </p:sp>
      <p:sp>
        <p:nvSpPr>
          <p:cNvPr id="6" name="Title 11"/>
          <p:cNvSpPr>
            <a:spLocks noGrp="1"/>
          </p:cNvSpPr>
          <p:nvPr>
            <p:ph type="title"/>
          </p:nvPr>
        </p:nvSpPr>
        <p:spPr>
          <a:xfrm>
            <a:off x="0" y="256086"/>
            <a:ext cx="6630982" cy="646331"/>
          </a:xfrm>
          <a:prstGeom prst="rect">
            <a:avLst/>
          </a:prstGeom>
          <a:solidFill>
            <a:schemeClr val="tx2">
              <a:lumMod val="10000"/>
            </a:schemeClr>
          </a:solidFill>
        </p:spPr>
        <p:txBody>
          <a:bodyPr wrap="none" lIns="548640" rIns="457200" anchor="ctr" anchorCtr="0">
            <a:spAutoFit/>
          </a:bodyPr>
          <a:lstStyle>
            <a:lvl1pPr>
              <a:defRPr sz="3600" b="1">
                <a:solidFill>
                  <a:srgbClr val="FFFFFF"/>
                </a:solidFill>
              </a:defRPr>
            </a:lvl1pPr>
          </a:lstStyle>
          <a:p>
            <a:r>
              <a:rPr lang="en-US" dirty="0"/>
              <a:t>Click to edit Master title</a:t>
            </a:r>
            <a:endParaRPr lang="en-AU"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9275" y="9113023"/>
            <a:ext cx="2041133" cy="357933"/>
          </a:xfrm>
          <a:prstGeom prst="rect">
            <a:avLst/>
          </a:prstGeom>
        </p:spPr>
      </p:pic>
    </p:spTree>
    <p:extLst>
      <p:ext uri="{BB962C8B-B14F-4D97-AF65-F5344CB8AC3E}">
        <p14:creationId xmlns:p14="http://schemas.microsoft.com/office/powerpoint/2010/main" val="33935777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17138"/>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ransition spd="med"/>
  <p:txStyles>
    <p:titleStyle>
      <a:lvl1pPr marL="0" marR="0" indent="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1pPr>
      <a:lvl2pPr marL="0" marR="0" indent="22860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2pPr>
      <a:lvl3pPr marL="0" marR="0" indent="45720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3pPr>
      <a:lvl4pPr marL="0" marR="0" indent="68580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4pPr>
      <a:lvl5pPr marL="0" marR="0" indent="91440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5pPr>
      <a:lvl6pPr marL="0" marR="0" indent="114300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6pPr>
      <a:lvl7pPr marL="0" marR="0" indent="137160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7pPr>
      <a:lvl8pPr marL="0" marR="0" indent="160020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8pPr>
      <a:lvl9pPr marL="0" marR="0" indent="182880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9pPr>
    </p:titleStyle>
    <p:bodyStyle>
      <a:lvl1pPr marL="194468" marR="0" indent="-194468" algn="l" defTabSz="457200" rtl="0" latinLnBrk="0">
        <a:lnSpc>
          <a:spcPct val="100000"/>
        </a:lnSpc>
        <a:spcBef>
          <a:spcPts val="0"/>
        </a:spcBef>
        <a:spcAft>
          <a:spcPts val="0"/>
        </a:spcAft>
        <a:buClrTx/>
        <a:buSzPct val="145000"/>
        <a:buFontTx/>
        <a:buChar char="•"/>
        <a:tabLst/>
        <a:defRPr sz="1400" b="0" i="0" u="none" strike="noStrike" cap="none" spc="0" baseline="0">
          <a:ln>
            <a:noFill/>
          </a:ln>
          <a:solidFill>
            <a:srgbClr val="929292"/>
          </a:solidFill>
          <a:uFillTx/>
          <a:latin typeface="+mn-lt"/>
          <a:ea typeface="+mn-ea"/>
          <a:cs typeface="+mn-cs"/>
          <a:sym typeface="Arial"/>
        </a:defRPr>
      </a:lvl1pPr>
      <a:lvl2pPr marL="638968" marR="0" indent="-194468" algn="l" defTabSz="457200" rtl="0" latinLnBrk="0">
        <a:lnSpc>
          <a:spcPct val="100000"/>
        </a:lnSpc>
        <a:spcBef>
          <a:spcPts val="0"/>
        </a:spcBef>
        <a:spcAft>
          <a:spcPts val="0"/>
        </a:spcAft>
        <a:buClrTx/>
        <a:buSzPct val="145000"/>
        <a:buFontTx/>
        <a:buChar char="•"/>
        <a:tabLst/>
        <a:defRPr sz="1400" b="0" i="0" u="none" strike="noStrike" cap="none" spc="0" baseline="0">
          <a:ln>
            <a:noFill/>
          </a:ln>
          <a:solidFill>
            <a:srgbClr val="929292"/>
          </a:solidFill>
          <a:uFillTx/>
          <a:latin typeface="+mn-lt"/>
          <a:ea typeface="+mn-ea"/>
          <a:cs typeface="+mn-cs"/>
          <a:sym typeface="Arial"/>
        </a:defRPr>
      </a:lvl2pPr>
      <a:lvl3pPr marL="1083468" marR="0" indent="-194468" algn="l" defTabSz="457200" rtl="0" latinLnBrk="0">
        <a:lnSpc>
          <a:spcPct val="100000"/>
        </a:lnSpc>
        <a:spcBef>
          <a:spcPts val="0"/>
        </a:spcBef>
        <a:spcAft>
          <a:spcPts val="0"/>
        </a:spcAft>
        <a:buClrTx/>
        <a:buSzPct val="145000"/>
        <a:buFontTx/>
        <a:buChar char="•"/>
        <a:tabLst/>
        <a:defRPr sz="1400" b="0" i="0" u="none" strike="noStrike" cap="none" spc="0" baseline="0">
          <a:ln>
            <a:noFill/>
          </a:ln>
          <a:solidFill>
            <a:srgbClr val="929292"/>
          </a:solidFill>
          <a:uFillTx/>
          <a:latin typeface="+mn-lt"/>
          <a:ea typeface="+mn-ea"/>
          <a:cs typeface="+mn-cs"/>
          <a:sym typeface="Arial"/>
        </a:defRPr>
      </a:lvl3pPr>
      <a:lvl4pPr marL="1527968" marR="0" indent="-194468" algn="l" defTabSz="457200" rtl="0" latinLnBrk="0">
        <a:lnSpc>
          <a:spcPct val="100000"/>
        </a:lnSpc>
        <a:spcBef>
          <a:spcPts val="0"/>
        </a:spcBef>
        <a:spcAft>
          <a:spcPts val="0"/>
        </a:spcAft>
        <a:buClrTx/>
        <a:buSzPct val="145000"/>
        <a:buFontTx/>
        <a:buChar char="•"/>
        <a:tabLst/>
        <a:defRPr sz="1400" b="0" i="0" u="none" strike="noStrike" cap="none" spc="0" baseline="0">
          <a:ln>
            <a:noFill/>
          </a:ln>
          <a:solidFill>
            <a:srgbClr val="929292"/>
          </a:solidFill>
          <a:uFillTx/>
          <a:latin typeface="+mn-lt"/>
          <a:ea typeface="+mn-ea"/>
          <a:cs typeface="+mn-cs"/>
          <a:sym typeface="Arial"/>
        </a:defRPr>
      </a:lvl4pPr>
      <a:lvl5pPr marL="1972468" marR="0" indent="-194468" algn="l" defTabSz="457200" rtl="0" latinLnBrk="0">
        <a:lnSpc>
          <a:spcPct val="100000"/>
        </a:lnSpc>
        <a:spcBef>
          <a:spcPts val="0"/>
        </a:spcBef>
        <a:spcAft>
          <a:spcPts val="0"/>
        </a:spcAft>
        <a:buClrTx/>
        <a:buSzPct val="145000"/>
        <a:buFontTx/>
        <a:buChar char="•"/>
        <a:tabLst/>
        <a:defRPr sz="1400" b="0" i="0" u="none" strike="noStrike" cap="none" spc="0" baseline="0">
          <a:ln>
            <a:noFill/>
          </a:ln>
          <a:solidFill>
            <a:srgbClr val="929292"/>
          </a:solidFill>
          <a:uFillTx/>
          <a:latin typeface="+mn-lt"/>
          <a:ea typeface="+mn-ea"/>
          <a:cs typeface="+mn-cs"/>
          <a:sym typeface="Arial"/>
        </a:defRPr>
      </a:lvl5pPr>
      <a:lvl6pPr marL="2416968" marR="0" indent="-194468" algn="l" defTabSz="457200" rtl="0" latinLnBrk="0">
        <a:lnSpc>
          <a:spcPct val="100000"/>
        </a:lnSpc>
        <a:spcBef>
          <a:spcPts val="0"/>
        </a:spcBef>
        <a:spcAft>
          <a:spcPts val="0"/>
        </a:spcAft>
        <a:buClrTx/>
        <a:buSzPct val="145000"/>
        <a:buFontTx/>
        <a:buChar char="•"/>
        <a:tabLst/>
        <a:defRPr sz="1400" b="0" i="0" u="none" strike="noStrike" cap="none" spc="0" baseline="0">
          <a:ln>
            <a:noFill/>
          </a:ln>
          <a:solidFill>
            <a:srgbClr val="929292"/>
          </a:solidFill>
          <a:uFillTx/>
          <a:latin typeface="+mn-lt"/>
          <a:ea typeface="+mn-ea"/>
          <a:cs typeface="+mn-cs"/>
          <a:sym typeface="Arial"/>
        </a:defRPr>
      </a:lvl6pPr>
      <a:lvl7pPr marL="2861468" marR="0" indent="-194468" algn="l" defTabSz="457200" rtl="0" latinLnBrk="0">
        <a:lnSpc>
          <a:spcPct val="100000"/>
        </a:lnSpc>
        <a:spcBef>
          <a:spcPts val="0"/>
        </a:spcBef>
        <a:spcAft>
          <a:spcPts val="0"/>
        </a:spcAft>
        <a:buClrTx/>
        <a:buSzPct val="145000"/>
        <a:buFontTx/>
        <a:buChar char="•"/>
        <a:tabLst/>
        <a:defRPr sz="1400" b="0" i="0" u="none" strike="noStrike" cap="none" spc="0" baseline="0">
          <a:ln>
            <a:noFill/>
          </a:ln>
          <a:solidFill>
            <a:srgbClr val="929292"/>
          </a:solidFill>
          <a:uFillTx/>
          <a:latin typeface="+mn-lt"/>
          <a:ea typeface="+mn-ea"/>
          <a:cs typeface="+mn-cs"/>
          <a:sym typeface="Arial"/>
        </a:defRPr>
      </a:lvl7pPr>
      <a:lvl8pPr marL="3305968" marR="0" indent="-194468" algn="l" defTabSz="457200" rtl="0" latinLnBrk="0">
        <a:lnSpc>
          <a:spcPct val="100000"/>
        </a:lnSpc>
        <a:spcBef>
          <a:spcPts val="0"/>
        </a:spcBef>
        <a:spcAft>
          <a:spcPts val="0"/>
        </a:spcAft>
        <a:buClrTx/>
        <a:buSzPct val="145000"/>
        <a:buFontTx/>
        <a:buChar char="•"/>
        <a:tabLst/>
        <a:defRPr sz="1400" b="0" i="0" u="none" strike="noStrike" cap="none" spc="0" baseline="0">
          <a:ln>
            <a:noFill/>
          </a:ln>
          <a:solidFill>
            <a:srgbClr val="929292"/>
          </a:solidFill>
          <a:uFillTx/>
          <a:latin typeface="+mn-lt"/>
          <a:ea typeface="+mn-ea"/>
          <a:cs typeface="+mn-cs"/>
          <a:sym typeface="Arial"/>
        </a:defRPr>
      </a:lvl8pPr>
      <a:lvl9pPr marL="3750468" marR="0" indent="-194468" algn="l" defTabSz="457200" rtl="0" latinLnBrk="0">
        <a:lnSpc>
          <a:spcPct val="100000"/>
        </a:lnSpc>
        <a:spcBef>
          <a:spcPts val="0"/>
        </a:spcBef>
        <a:spcAft>
          <a:spcPts val="0"/>
        </a:spcAft>
        <a:buClrTx/>
        <a:buSzPct val="145000"/>
        <a:buFontTx/>
        <a:buChar char="•"/>
        <a:tabLst/>
        <a:defRPr sz="1400" b="0" i="0" u="none" strike="noStrike" cap="none" spc="0" baseline="0">
          <a:ln>
            <a:noFill/>
          </a:ln>
          <a:solidFill>
            <a:srgbClr val="929292"/>
          </a:solidFill>
          <a:uFillTx/>
          <a:latin typeface="+mn-lt"/>
          <a:ea typeface="+mn-ea"/>
          <a:cs typeface="+mn-cs"/>
          <a:sym typeface="Arial"/>
        </a:defRPr>
      </a:lvl9pPr>
    </p:bodyStyle>
    <p:otherStyle>
      <a:lvl1pPr marL="0" marR="0" indent="0" algn="ct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15.png"/><Relationship Id="rId7"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G"/><Relationship Id="rId9" Type="http://schemas.openxmlformats.org/officeDocument/2006/relationships/image" Target="../media/image35.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9.jpeg"/><Relationship Id="rId3" Type="http://schemas.openxmlformats.org/officeDocument/2006/relationships/image" Target="../media/image9.png"/><Relationship Id="rId7" Type="http://schemas.microsoft.com/office/2007/relationships/hdphoto" Target="../media/hdphoto3.wdp"/><Relationship Id="rId12"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5.png"/><Relationship Id="rId11" Type="http://schemas.microsoft.com/office/2007/relationships/hdphoto" Target="../media/hdphoto5.wdp"/><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image" Target="../media/image43.png"/><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3.xml"/><Relationship Id="rId5" Type="http://schemas.openxmlformats.org/officeDocument/2006/relationships/image" Target="../media/image43.pn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9.png"/><Relationship Id="rId7"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3.png"/><Relationship Id="rId9"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21.tiff"/><Relationship Id="rId3" Type="http://schemas.microsoft.com/office/2007/relationships/hdphoto" Target="../media/hdphoto2.wdp"/><Relationship Id="rId7" Type="http://schemas.openxmlformats.org/officeDocument/2006/relationships/image" Target="../media/image20.tiff"/><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8" Type="http://schemas.microsoft.com/office/2007/relationships/hdphoto" Target="../media/hdphoto10.wdp"/><Relationship Id="rId3" Type="http://schemas.microsoft.com/office/2007/relationships/hdphoto" Target="../media/hdphoto8.wdp"/><Relationship Id="rId7"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10.xml"/><Relationship Id="rId6" Type="http://schemas.microsoft.com/office/2007/relationships/hdphoto" Target="../media/hdphoto9.wdp"/><Relationship Id="rId5" Type="http://schemas.openxmlformats.org/officeDocument/2006/relationships/image" Target="../media/image82.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0.xml"/><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image" Target="../media/image87.tiff"/><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15.pn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854" y="5439179"/>
            <a:ext cx="7934649" cy="1932767"/>
          </a:xfrm>
          <a:prstGeom prst="rect">
            <a:avLst/>
          </a:prstGeom>
        </p:spPr>
      </p:pic>
      <p:sp>
        <p:nvSpPr>
          <p:cNvPr id="64" name="Shape 149"/>
          <p:cNvSpPr/>
          <p:nvPr/>
        </p:nvSpPr>
        <p:spPr>
          <a:xfrm>
            <a:off x="956967" y="7524944"/>
            <a:ext cx="7713163" cy="1673535"/>
          </a:xfrm>
          <a:prstGeom prst="rect">
            <a:avLst/>
          </a:prstGeom>
          <a:ln w="3175">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p>
            <a:pPr>
              <a:defRPr sz="1800">
                <a:solidFill>
                  <a:srgbClr val="FFFFFF"/>
                </a:solidFill>
              </a:defRPr>
            </a:pPr>
            <a:r>
              <a:rPr lang="en-US" sz="3300" dirty="0">
                <a:latin typeface="+mj-lt"/>
              </a:rPr>
              <a:t>HFIA 2020 Annual Meeting San Diego California</a:t>
            </a:r>
            <a:endParaRPr dirty="0">
              <a:latin typeface="+mj-lt"/>
            </a:endParaRPr>
          </a:p>
          <a:p>
            <a:pPr>
              <a:defRPr sz="1800">
                <a:solidFill>
                  <a:srgbClr val="FFFFFF"/>
                </a:solidFill>
              </a:defRPr>
            </a:pPr>
            <a:endParaRPr dirty="0">
              <a:latin typeface="+mj-lt"/>
            </a:endParaRPr>
          </a:p>
          <a:p>
            <a:pPr>
              <a:defRPr sz="1800">
                <a:solidFill>
                  <a:srgbClr val="FFFFFF"/>
                </a:solidFill>
              </a:defRPr>
            </a:pPr>
            <a:r>
              <a:rPr sz="1800" dirty="0">
                <a:latin typeface="+mj-lt"/>
              </a:rPr>
              <a:t>Presented </a:t>
            </a:r>
            <a:r>
              <a:rPr sz="1800" dirty="0" err="1">
                <a:latin typeface="+mj-lt"/>
              </a:rPr>
              <a:t>By:</a:t>
            </a:r>
            <a:r>
              <a:rPr lang="en-US" sz="1800" dirty="0" err="1">
                <a:latin typeface="+mj-lt"/>
              </a:rPr>
              <a:t>John</a:t>
            </a:r>
            <a:r>
              <a:rPr lang="en-US" sz="1800" dirty="0">
                <a:latin typeface="+mj-lt"/>
              </a:rPr>
              <a:t> Rosica</a:t>
            </a:r>
            <a:endParaRPr sz="1800" dirty="0">
              <a:latin typeface="+mj-lt"/>
            </a:endParaRPr>
          </a:p>
          <a:p>
            <a:pPr>
              <a:defRPr sz="1800">
                <a:solidFill>
                  <a:srgbClr val="FFFFFF"/>
                </a:solidFill>
              </a:defRPr>
            </a:pPr>
            <a:r>
              <a:rPr sz="1800" dirty="0" err="1">
                <a:latin typeface="+mj-lt"/>
              </a:rPr>
              <a:t>Date:</a:t>
            </a:r>
            <a:r>
              <a:rPr lang="en-US" sz="1800" dirty="0" err="1">
                <a:latin typeface="+mj-lt"/>
              </a:rPr>
              <a:t>March</a:t>
            </a:r>
            <a:r>
              <a:rPr lang="en-US" sz="1800" dirty="0">
                <a:latin typeface="+mj-lt"/>
              </a:rPr>
              <a:t> 4, 2020</a:t>
            </a:r>
            <a:endParaRPr sz="1800" dirty="0">
              <a:latin typeface="+mj-lt"/>
            </a:endParaRPr>
          </a:p>
          <a:p>
            <a:pPr>
              <a:defRPr sz="1800">
                <a:solidFill>
                  <a:srgbClr val="FFFFFF"/>
                </a:solidFill>
              </a:defRPr>
            </a:pPr>
            <a:r>
              <a:rPr lang="en-US" sz="1800" dirty="0">
                <a:latin typeface="+mj-lt"/>
              </a:rPr>
              <a:t>Contact: </a:t>
            </a:r>
            <a:r>
              <a:rPr lang="en-US" sz="1800" dirty="0" err="1">
                <a:latin typeface="+mj-lt"/>
              </a:rPr>
              <a:t>John.Rosica@Codanconsultant.com</a:t>
            </a:r>
            <a:endParaRPr sz="1800" dirty="0">
              <a:latin typeface="+mj-lt"/>
            </a:endParaRPr>
          </a:p>
        </p:txBody>
      </p:sp>
    </p:spTree>
    <p:extLst>
      <p:ext uri="{BB962C8B-B14F-4D97-AF65-F5344CB8AC3E}">
        <p14:creationId xmlns:p14="http://schemas.microsoft.com/office/powerpoint/2010/main" val="141153856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a:spLocks noGrp="1"/>
          </p:cNvSpPr>
          <p:nvPr>
            <p:ph type="title"/>
          </p:nvPr>
        </p:nvSpPr>
        <p:spPr>
          <a:xfrm>
            <a:off x="1" y="256086"/>
            <a:ext cx="3077124" cy="646331"/>
          </a:xfrm>
        </p:spPr>
        <p:txBody>
          <a:bodyPr/>
          <a:lstStyle/>
          <a:p>
            <a:r>
              <a:rPr lang="en-AU" dirty="0"/>
              <a:t>FACILITIES</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991" y="8969828"/>
            <a:ext cx="1877810" cy="379822"/>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1240" y="6285176"/>
            <a:ext cx="1861314" cy="2791971"/>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3999" y="891142"/>
            <a:ext cx="7921985" cy="5281323"/>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9267" y="1925427"/>
            <a:ext cx="4577604" cy="686640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79914" y="6285176"/>
            <a:ext cx="4186070" cy="2788828"/>
          </a:xfrm>
          <a:prstGeom prst="rect">
            <a:avLst/>
          </a:prstGeom>
        </p:spPr>
      </p:pic>
      <p:pic>
        <p:nvPicPr>
          <p:cNvPr id="17" name="Picture 16"/>
          <p:cNvPicPr>
            <a:picLocks noChangeAspect="1"/>
          </p:cNvPicPr>
          <p:nvPr/>
        </p:nvPicPr>
        <p:blipFill rotWithShape="1">
          <a:blip r:embed="rId8">
            <a:extLst>
              <a:ext uri="{28A0092B-C50C-407E-A947-70E740481C1C}">
                <a14:useLocalDpi xmlns:a14="http://schemas.microsoft.com/office/drawing/2010/main" val="0"/>
              </a:ext>
            </a:extLst>
          </a:blip>
          <a:srcRect t="17572"/>
          <a:stretch/>
        </p:blipFill>
        <p:spPr>
          <a:xfrm>
            <a:off x="5501592" y="6308203"/>
            <a:ext cx="5042288" cy="2768944"/>
          </a:xfrm>
          <a:prstGeom prst="rect">
            <a:avLst/>
          </a:prstGeom>
        </p:spPr>
      </p:pic>
      <p:sp>
        <p:nvSpPr>
          <p:cNvPr id="2" name="TextBox 1"/>
          <p:cNvSpPr txBox="1"/>
          <p:nvPr/>
        </p:nvSpPr>
        <p:spPr>
          <a:xfrm>
            <a:off x="525781" y="925326"/>
            <a:ext cx="2869899" cy="488595"/>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r" defTabSz="457200" rtl="0" fontAlgn="auto" latinLnBrk="0" hangingPunct="0">
              <a:lnSpc>
                <a:spcPct val="100000"/>
              </a:lnSpc>
              <a:spcBef>
                <a:spcPts val="0"/>
              </a:spcBef>
              <a:spcAft>
                <a:spcPts val="0"/>
              </a:spcAft>
              <a:buClrTx/>
              <a:buSzTx/>
              <a:buFontTx/>
              <a:buNone/>
              <a:tabLst/>
            </a:pPr>
            <a:r>
              <a:rPr kumimoji="0" lang="en-AU" sz="2800" b="0" i="0" u="none" strike="noStrike" cap="none" spc="0" normalizeH="0" baseline="0" dirty="0">
                <a:ln>
                  <a:noFill/>
                </a:ln>
                <a:solidFill>
                  <a:schemeClr val="bg1"/>
                </a:solidFill>
                <a:effectLst/>
                <a:uFillTx/>
                <a:latin typeface="+mj-lt"/>
                <a:ea typeface="+mn-ea"/>
                <a:cs typeface="+mn-cs"/>
                <a:sym typeface="Arial"/>
              </a:rPr>
              <a:t>World class </a:t>
            </a:r>
            <a:r>
              <a:rPr kumimoji="0" lang="en-AU" sz="2800" b="0" i="0" u="none" strike="noStrike" cap="none" spc="0" normalizeH="0" dirty="0">
                <a:ln>
                  <a:noFill/>
                </a:ln>
                <a:solidFill>
                  <a:schemeClr val="bg1"/>
                </a:solidFill>
                <a:effectLst/>
                <a:uFillTx/>
                <a:latin typeface="+mj-lt"/>
                <a:ea typeface="+mn-ea"/>
                <a:cs typeface="+mn-cs"/>
                <a:sym typeface="Arial"/>
              </a:rPr>
              <a:t>facilities</a:t>
            </a:r>
            <a:endParaRPr kumimoji="0" lang="en-AU" sz="2800" b="0" i="0" u="none" strike="noStrike" cap="none" spc="0" normalizeH="0" baseline="0" dirty="0">
              <a:ln>
                <a:noFill/>
              </a:ln>
              <a:solidFill>
                <a:schemeClr val="bg1"/>
              </a:solidFill>
              <a:effectLst/>
              <a:uFillTx/>
              <a:latin typeface="+mj-lt"/>
              <a:ea typeface="+mn-ea"/>
              <a:cs typeface="+mn-cs"/>
              <a:sym typeface="Arial"/>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2772" y="902417"/>
            <a:ext cx="3513365" cy="5270048"/>
          </a:xfrm>
          <a:prstGeom prst="rect">
            <a:avLst/>
          </a:prstGeom>
        </p:spPr>
      </p:pic>
    </p:spTree>
    <p:extLst>
      <p:ext uri="{BB962C8B-B14F-4D97-AF65-F5344CB8AC3E}">
        <p14:creationId xmlns:p14="http://schemas.microsoft.com/office/powerpoint/2010/main" val="66891387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a:spLocks noGrp="1"/>
          </p:cNvSpPr>
          <p:nvPr>
            <p:ph type="title"/>
          </p:nvPr>
        </p:nvSpPr>
        <p:spPr>
          <a:xfrm>
            <a:off x="1" y="256086"/>
            <a:ext cx="4373954" cy="646331"/>
          </a:xfrm>
        </p:spPr>
        <p:txBody>
          <a:bodyPr/>
          <a:lstStyle/>
          <a:p>
            <a:r>
              <a:rPr lang="en-AU" dirty="0"/>
              <a:t>Manufacturing</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991" y="8969828"/>
            <a:ext cx="1877810" cy="379822"/>
          </a:xfrm>
          <a:prstGeom prst="rect">
            <a:avLst/>
          </a:prstGeom>
        </p:spPr>
      </p:pic>
      <p:sp>
        <p:nvSpPr>
          <p:cNvPr id="9" name="Rectangle 8"/>
          <p:cNvSpPr/>
          <p:nvPr/>
        </p:nvSpPr>
        <p:spPr>
          <a:xfrm>
            <a:off x="12569332" y="3820347"/>
            <a:ext cx="4132863" cy="954107"/>
          </a:xfrm>
          <a:prstGeom prst="rect">
            <a:avLst/>
          </a:prstGeom>
        </p:spPr>
        <p:txBody>
          <a:bodyPr wrap="none">
            <a:spAutoFit/>
          </a:bodyPr>
          <a:lstStyle/>
          <a:p>
            <a:pPr algn="r"/>
            <a:r>
              <a:rPr lang="en-AU" sz="2800" dirty="0">
                <a:solidFill>
                  <a:schemeClr val="bg1"/>
                </a:solidFill>
                <a:latin typeface="+mj-lt"/>
              </a:rPr>
              <a:t>Warehouse Footings = 900m2</a:t>
            </a:r>
          </a:p>
          <a:p>
            <a:pPr algn="r"/>
            <a:r>
              <a:rPr lang="en-AU" sz="2800" dirty="0">
                <a:solidFill>
                  <a:schemeClr val="bg1"/>
                </a:solidFill>
                <a:latin typeface="+mj-lt"/>
              </a:rPr>
              <a:t>Factory Footings = 1800m2</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5744" y="1107565"/>
            <a:ext cx="5351022" cy="356734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52294" y="5065143"/>
            <a:ext cx="5354640" cy="3569760"/>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5744" y="5069965"/>
            <a:ext cx="5351022" cy="356493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991" y="1107565"/>
            <a:ext cx="5018225" cy="7527338"/>
          </a:xfrm>
          <a:prstGeom prst="rect">
            <a:avLst/>
          </a:prstGeom>
        </p:spPr>
      </p:pic>
    </p:spTree>
    <p:extLst>
      <p:ext uri="{BB962C8B-B14F-4D97-AF65-F5344CB8AC3E}">
        <p14:creationId xmlns:p14="http://schemas.microsoft.com/office/powerpoint/2010/main" val="263257081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4"/>
            <a:ext cx="17335047" cy="974981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7800" y="3561760"/>
            <a:ext cx="5485602" cy="2328495"/>
          </a:xfrm>
          <a:prstGeom prst="rect">
            <a:avLst/>
          </a:prstGeom>
        </p:spPr>
      </p:pic>
      <p:sp>
        <p:nvSpPr>
          <p:cNvPr id="7" name="Rectangle 6"/>
          <p:cNvSpPr/>
          <p:nvPr/>
        </p:nvSpPr>
        <p:spPr>
          <a:xfrm>
            <a:off x="893764" y="2904560"/>
            <a:ext cx="4906962" cy="3539430"/>
          </a:xfrm>
          <a:prstGeom prst="rect">
            <a:avLst/>
          </a:prstGeom>
        </p:spPr>
        <p:txBody>
          <a:bodyPr wrap="square">
            <a:spAutoFit/>
          </a:bodyPr>
          <a:lstStyle/>
          <a:p>
            <a:r>
              <a:rPr lang="en-AU" sz="2800" dirty="0">
                <a:solidFill>
                  <a:schemeClr val="bg1"/>
                </a:solidFill>
                <a:latin typeface="Source Sans Pro"/>
              </a:rPr>
              <a:t>Codan strongly advocates good corporate governance and is committed to fulfilling its corporate governance obligations and responsibilities in the best interests of the company and its stakeholders.</a:t>
            </a:r>
            <a:endParaRPr lang="en-AU" sz="2800" dirty="0">
              <a:solidFill>
                <a:schemeClr val="bg1"/>
              </a:solidFill>
            </a:endParaRPr>
          </a:p>
        </p:txBody>
      </p:sp>
      <p:sp>
        <p:nvSpPr>
          <p:cNvPr id="10" name="Title 6"/>
          <p:cNvSpPr>
            <a:spLocks noGrp="1"/>
          </p:cNvSpPr>
          <p:nvPr>
            <p:ph type="title"/>
          </p:nvPr>
        </p:nvSpPr>
        <p:spPr>
          <a:xfrm>
            <a:off x="1" y="256086"/>
            <a:ext cx="8921673" cy="646331"/>
          </a:xfrm>
        </p:spPr>
        <p:txBody>
          <a:bodyPr/>
          <a:lstStyle/>
          <a:p>
            <a:r>
              <a:rPr lang="en-AU" dirty="0"/>
              <a:t>CORPORATE GOVERNANCE AT THE CORE</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991" y="8969828"/>
            <a:ext cx="1877810" cy="379822"/>
          </a:xfrm>
          <a:prstGeom prst="rect">
            <a:avLst/>
          </a:prstGeom>
        </p:spPr>
      </p:pic>
    </p:spTree>
    <p:extLst>
      <p:ext uri="{BB962C8B-B14F-4D97-AF65-F5344CB8AC3E}">
        <p14:creationId xmlns:p14="http://schemas.microsoft.com/office/powerpoint/2010/main" val="145675059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49276" y="878710"/>
            <a:ext cx="5006613" cy="523220"/>
          </a:xfrm>
        </p:spPr>
        <p:txBody>
          <a:bodyPr/>
          <a:lstStyle/>
          <a:p>
            <a:r>
              <a:rPr lang="en-AU" dirty="0"/>
              <a:t>OF PROVEN PERFORMANCE</a:t>
            </a:r>
          </a:p>
        </p:txBody>
      </p:sp>
      <p:sp>
        <p:nvSpPr>
          <p:cNvPr id="4" name="Title 3"/>
          <p:cNvSpPr>
            <a:spLocks noGrp="1"/>
          </p:cNvSpPr>
          <p:nvPr>
            <p:ph type="title"/>
          </p:nvPr>
        </p:nvSpPr>
        <p:spPr>
          <a:xfrm>
            <a:off x="0" y="256086"/>
            <a:ext cx="4026102" cy="646331"/>
          </a:xfrm>
        </p:spPr>
        <p:txBody>
          <a:bodyPr/>
          <a:lstStyle/>
          <a:p>
            <a:r>
              <a:rPr lang="en-AU" dirty="0"/>
              <a:t>OVER 60 years</a:t>
            </a:r>
          </a:p>
        </p:txBody>
      </p:sp>
      <p:grpSp>
        <p:nvGrpSpPr>
          <p:cNvPr id="41" name="Group 40"/>
          <p:cNvGrpSpPr/>
          <p:nvPr/>
        </p:nvGrpSpPr>
        <p:grpSpPr>
          <a:xfrm>
            <a:off x="3874331" y="256086"/>
            <a:ext cx="9208722" cy="9143040"/>
            <a:chOff x="3977824" y="1131171"/>
            <a:chExt cx="9208722" cy="9143040"/>
          </a:xfrm>
        </p:grpSpPr>
        <p:grpSp>
          <p:nvGrpSpPr>
            <p:cNvPr id="42" name="Group 41"/>
            <p:cNvGrpSpPr/>
            <p:nvPr/>
          </p:nvGrpSpPr>
          <p:grpSpPr>
            <a:xfrm>
              <a:off x="3977824" y="1131171"/>
              <a:ext cx="9208722" cy="9143040"/>
              <a:chOff x="1651916" y="1131171"/>
              <a:chExt cx="9208722" cy="9143040"/>
            </a:xfrm>
          </p:grpSpPr>
          <p:sp>
            <p:nvSpPr>
              <p:cNvPr id="50" name="Shape 324"/>
              <p:cNvSpPr/>
              <p:nvPr/>
            </p:nvSpPr>
            <p:spPr>
              <a:xfrm>
                <a:off x="7861419" y="1131171"/>
                <a:ext cx="2999219" cy="1042593"/>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p>
                <a:pPr>
                  <a:defRPr>
                    <a:solidFill>
                      <a:srgbClr val="FFFFFF"/>
                    </a:solidFill>
                  </a:defRPr>
                </a:pPr>
                <a:r>
                  <a:rPr sz="1600"/>
                  <a:t>Under the name Eilco, Codan </a:t>
                </a:r>
              </a:p>
              <a:p>
                <a:pPr>
                  <a:defRPr>
                    <a:solidFill>
                      <a:srgbClr val="FFFFFF"/>
                    </a:solidFill>
                  </a:defRPr>
                </a:pPr>
                <a:r>
                  <a:rPr sz="1600"/>
                  <a:t>is founded to provide electronics</a:t>
                </a:r>
              </a:p>
              <a:p>
                <a:pPr>
                  <a:defRPr>
                    <a:solidFill>
                      <a:srgbClr val="FFFFFF"/>
                    </a:solidFill>
                  </a:defRPr>
                </a:pPr>
                <a:r>
                  <a:rPr sz="1600"/>
                  <a:t>in rural Australia, the harshest </a:t>
                </a:r>
              </a:p>
              <a:p>
                <a:pPr>
                  <a:defRPr>
                    <a:solidFill>
                      <a:srgbClr val="FFFFFF"/>
                    </a:solidFill>
                  </a:defRPr>
                </a:pPr>
                <a:r>
                  <a:rPr sz="1600"/>
                  <a:t>environment on earth</a:t>
                </a:r>
              </a:p>
            </p:txBody>
          </p:sp>
          <p:sp>
            <p:nvSpPr>
              <p:cNvPr id="51" name="Shape 325"/>
              <p:cNvSpPr/>
              <p:nvPr/>
            </p:nvSpPr>
            <p:spPr>
              <a:xfrm>
                <a:off x="1651916" y="2893559"/>
                <a:ext cx="3172342" cy="796372"/>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p>
                <a:pPr algn="r">
                  <a:defRPr>
                    <a:solidFill>
                      <a:srgbClr val="FFFFFF"/>
                    </a:solidFill>
                  </a:defRPr>
                </a:pPr>
                <a:r>
                  <a:rPr sz="1600" dirty="0" err="1"/>
                  <a:t>Codan</a:t>
                </a:r>
                <a:r>
                  <a:rPr sz="1600" dirty="0"/>
                  <a:t> powers the Royal Flying </a:t>
                </a:r>
              </a:p>
              <a:p>
                <a:pPr algn="r">
                  <a:defRPr>
                    <a:solidFill>
                      <a:srgbClr val="FFFFFF"/>
                    </a:solidFill>
                  </a:defRPr>
                </a:pPr>
                <a:r>
                  <a:rPr sz="1600" dirty="0"/>
                  <a:t>Doctor Service, a rural paramedic </a:t>
                </a:r>
              </a:p>
              <a:p>
                <a:pPr algn="r">
                  <a:defRPr>
                    <a:solidFill>
                      <a:srgbClr val="FFFFFF"/>
                    </a:solidFill>
                  </a:defRPr>
                </a:pPr>
                <a:r>
                  <a:rPr sz="1600" dirty="0"/>
                  <a:t>service in Australia</a:t>
                </a:r>
              </a:p>
            </p:txBody>
          </p:sp>
          <p:sp>
            <p:nvSpPr>
              <p:cNvPr id="52" name="Shape 326"/>
              <p:cNvSpPr/>
              <p:nvPr/>
            </p:nvSpPr>
            <p:spPr>
              <a:xfrm>
                <a:off x="7861419" y="4475197"/>
                <a:ext cx="2768138" cy="796372"/>
              </a:xfrm>
              <a:prstGeom prst="rect">
                <a:avLst/>
              </a:prstGeom>
              <a:ln w="3175">
                <a:miter lim="400000"/>
              </a:ln>
              <a:extLst>
                <a:ext uri="{C572A759-6A51-4108-AA02-DFA0A04FC94B}">
                  <ma14:wrappingTextBoxFlag xmlns:ma14="http://schemas.microsoft.com/office/mac/drawingml/2011/main" xmlns="" val="1"/>
                </a:ext>
              </a:extLst>
            </p:spPr>
            <p:txBody>
              <a:bodyPr lIns="28575" tIns="28575" rIns="28575" bIns="28575" anchor="ctr">
                <a:spAutoFit/>
              </a:bodyPr>
              <a:lstStyle>
                <a:lvl1pPr>
                  <a:defRPr>
                    <a:solidFill>
                      <a:srgbClr val="FFFFFF"/>
                    </a:solidFill>
                  </a:defRPr>
                </a:lvl1pPr>
              </a:lstStyle>
              <a:p>
                <a:r>
                  <a:rPr sz="1600"/>
                  <a:t>After seeing successes in Australia, African companies begin choosing Codan</a:t>
                </a:r>
              </a:p>
            </p:txBody>
          </p:sp>
          <p:sp>
            <p:nvSpPr>
              <p:cNvPr id="53" name="Shape 327"/>
              <p:cNvSpPr/>
              <p:nvPr/>
            </p:nvSpPr>
            <p:spPr>
              <a:xfrm>
                <a:off x="1918320" y="5856482"/>
                <a:ext cx="2982777" cy="1288814"/>
              </a:xfrm>
              <a:prstGeom prst="rect">
                <a:avLst/>
              </a:prstGeom>
              <a:ln w="3175">
                <a:miter lim="400000"/>
              </a:ln>
              <a:extLst>
                <a:ext uri="{C572A759-6A51-4108-AA02-DFA0A04FC94B}">
                  <ma14:wrappingTextBoxFlag xmlns:ma14="http://schemas.microsoft.com/office/mac/drawingml/2011/main" xmlns="" val="1"/>
                </a:ext>
              </a:extLst>
            </p:spPr>
            <p:txBody>
              <a:bodyPr lIns="28575" tIns="28575" rIns="28575" bIns="28575" anchor="ctr">
                <a:spAutoFit/>
              </a:bodyPr>
              <a:lstStyle>
                <a:lvl1pPr algn="r">
                  <a:defRPr>
                    <a:solidFill>
                      <a:srgbClr val="FFFFFF"/>
                    </a:solidFill>
                  </a:defRPr>
                </a:lvl1pPr>
              </a:lstStyle>
              <a:p>
                <a:r>
                  <a:rPr sz="1600"/>
                  <a:t>Codan builds a domestic satellite system and supplies engineers to assist in developing a terminal for Australia’s Aussat satellites</a:t>
                </a:r>
              </a:p>
            </p:txBody>
          </p:sp>
          <p:sp>
            <p:nvSpPr>
              <p:cNvPr id="55" name="Shape 329"/>
              <p:cNvSpPr/>
              <p:nvPr/>
            </p:nvSpPr>
            <p:spPr>
              <a:xfrm>
                <a:off x="6334191" y="1667195"/>
                <a:ext cx="1" cy="230684"/>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56" name="Shape 330"/>
              <p:cNvSpPr/>
              <p:nvPr/>
            </p:nvSpPr>
            <p:spPr>
              <a:xfrm>
                <a:off x="5929334" y="1247610"/>
                <a:ext cx="809714" cy="809714"/>
              </a:xfrm>
              <a:prstGeom prst="ellipse">
                <a:avLst/>
              </a:prstGeom>
              <a:solidFill>
                <a:srgbClr val="FFFFFF"/>
              </a:solidFill>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57" name="Shape 332"/>
              <p:cNvSpPr/>
              <p:nvPr/>
            </p:nvSpPr>
            <p:spPr>
              <a:xfrm>
                <a:off x="5929334" y="2886273"/>
                <a:ext cx="809714" cy="809713"/>
              </a:xfrm>
              <a:prstGeom prst="ellipse">
                <a:avLst/>
              </a:prstGeom>
              <a:solidFill>
                <a:srgbClr val="FFFFFF"/>
              </a:solidFill>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58" name="Shape 334"/>
              <p:cNvSpPr/>
              <p:nvPr/>
            </p:nvSpPr>
            <p:spPr>
              <a:xfrm>
                <a:off x="5929334" y="4435368"/>
                <a:ext cx="809714" cy="809714"/>
              </a:xfrm>
              <a:prstGeom prst="ellipse">
                <a:avLst/>
              </a:prstGeom>
              <a:solidFill>
                <a:srgbClr val="FFFFFF"/>
              </a:solidFill>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59" name="Shape 336"/>
              <p:cNvSpPr/>
              <p:nvPr/>
            </p:nvSpPr>
            <p:spPr>
              <a:xfrm>
                <a:off x="5929334" y="6083602"/>
                <a:ext cx="809714" cy="809714"/>
              </a:xfrm>
              <a:prstGeom prst="ellipse">
                <a:avLst/>
              </a:prstGeom>
              <a:solidFill>
                <a:srgbClr val="FFFFFF"/>
              </a:solidFill>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61" name="Shape 340"/>
              <p:cNvSpPr/>
              <p:nvPr/>
            </p:nvSpPr>
            <p:spPr>
              <a:xfrm>
                <a:off x="6693693" y="1665154"/>
                <a:ext cx="1052327" cy="2"/>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62" name="Shape 341"/>
              <p:cNvSpPr/>
              <p:nvPr/>
            </p:nvSpPr>
            <p:spPr>
              <a:xfrm>
                <a:off x="5929334" y="9464498"/>
                <a:ext cx="809714" cy="809713"/>
              </a:xfrm>
              <a:prstGeom prst="ellipse">
                <a:avLst/>
              </a:prstGeom>
              <a:solidFill>
                <a:srgbClr val="FFFFFF">
                  <a:alpha val="21026"/>
                </a:srgbClr>
              </a:solidFill>
              <a:ln w="3175">
                <a:solidFill>
                  <a:srgbClr val="000000">
                    <a:alpha val="21026"/>
                  </a:srgbClr>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63" name="Shape 343"/>
              <p:cNvSpPr/>
              <p:nvPr/>
            </p:nvSpPr>
            <p:spPr>
              <a:xfrm flipV="1">
                <a:off x="5716598" y="9207862"/>
                <a:ext cx="211800" cy="2184"/>
              </a:xfrm>
              <a:prstGeom prst="line">
                <a:avLst/>
              </a:prstGeom>
              <a:ln w="3175">
                <a:solidFill>
                  <a:srgbClr val="000000">
                    <a:alpha val="21026"/>
                  </a:srgbClr>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64" name="Shape 345"/>
              <p:cNvSpPr/>
              <p:nvPr/>
            </p:nvSpPr>
            <p:spPr>
              <a:xfrm>
                <a:off x="6334192" y="2071012"/>
                <a:ext cx="0" cy="861473"/>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r>
                  <a:rPr lang="en-AU" dirty="0"/>
                  <a:t> </a:t>
                </a:r>
                <a:endParaRPr dirty="0"/>
              </a:p>
            </p:txBody>
          </p:sp>
          <p:sp>
            <p:nvSpPr>
              <p:cNvPr id="65" name="Shape 346"/>
              <p:cNvSpPr/>
              <p:nvPr/>
            </p:nvSpPr>
            <p:spPr>
              <a:xfrm>
                <a:off x="6334192" y="3691050"/>
                <a:ext cx="0" cy="820197"/>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66" name="Shape 347"/>
              <p:cNvSpPr/>
              <p:nvPr/>
            </p:nvSpPr>
            <p:spPr>
              <a:xfrm>
                <a:off x="6334192" y="5235921"/>
                <a:ext cx="0" cy="2761805"/>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67" name="Shape 348"/>
              <p:cNvSpPr/>
              <p:nvPr/>
            </p:nvSpPr>
            <p:spPr>
              <a:xfrm>
                <a:off x="6334192" y="8115325"/>
                <a:ext cx="0" cy="1349173"/>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69" name="Shape 350"/>
              <p:cNvSpPr/>
              <p:nvPr/>
            </p:nvSpPr>
            <p:spPr>
              <a:xfrm>
                <a:off x="5050376" y="2899588"/>
                <a:ext cx="0" cy="790343"/>
              </a:xfrm>
              <a:prstGeom prst="line">
                <a:avLst/>
              </a:prstGeom>
              <a:ln w="50800">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70" name="Shape 351"/>
              <p:cNvSpPr/>
              <p:nvPr/>
            </p:nvSpPr>
            <p:spPr>
              <a:xfrm>
                <a:off x="7746304" y="1188906"/>
                <a:ext cx="0" cy="984858"/>
              </a:xfrm>
              <a:prstGeom prst="line">
                <a:avLst/>
              </a:prstGeom>
              <a:ln w="50800">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71" name="Shape 352"/>
              <p:cNvSpPr/>
              <p:nvPr/>
            </p:nvSpPr>
            <p:spPr>
              <a:xfrm>
                <a:off x="5715992" y="9101556"/>
                <a:ext cx="1" cy="214798"/>
              </a:xfrm>
              <a:prstGeom prst="line">
                <a:avLst/>
              </a:prstGeom>
              <a:ln w="3175">
                <a:solidFill>
                  <a:srgbClr val="000000">
                    <a:alpha val="21000"/>
                  </a:srgbClr>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72" name="Shape 356"/>
              <p:cNvSpPr/>
              <p:nvPr/>
            </p:nvSpPr>
            <p:spPr>
              <a:xfrm>
                <a:off x="7746304" y="4475197"/>
                <a:ext cx="0" cy="763332"/>
              </a:xfrm>
              <a:prstGeom prst="line">
                <a:avLst/>
              </a:prstGeom>
              <a:ln w="50800">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74" name="Shape 358"/>
              <p:cNvSpPr/>
              <p:nvPr/>
            </p:nvSpPr>
            <p:spPr>
              <a:xfrm>
                <a:off x="5075776" y="5856482"/>
                <a:ext cx="0" cy="1288814"/>
              </a:xfrm>
              <a:prstGeom prst="line">
                <a:avLst/>
              </a:prstGeom>
              <a:ln w="50800">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75" name="Shape 359"/>
              <p:cNvSpPr/>
              <p:nvPr/>
            </p:nvSpPr>
            <p:spPr>
              <a:xfrm>
                <a:off x="6693425" y="4833671"/>
                <a:ext cx="1052864" cy="2"/>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76" name="Shape 360"/>
              <p:cNvSpPr/>
              <p:nvPr/>
            </p:nvSpPr>
            <p:spPr>
              <a:xfrm>
                <a:off x="5082956" y="3291744"/>
                <a:ext cx="965289" cy="1"/>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77" name="Shape 361"/>
              <p:cNvSpPr/>
              <p:nvPr/>
            </p:nvSpPr>
            <p:spPr>
              <a:xfrm>
                <a:off x="5082956" y="6505126"/>
                <a:ext cx="965289" cy="1"/>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grpSp>
        <p:sp>
          <p:nvSpPr>
            <p:cNvPr id="43" name="Shape 331"/>
            <p:cNvSpPr/>
            <p:nvPr/>
          </p:nvSpPr>
          <p:spPr>
            <a:xfrm>
              <a:off x="8376770" y="1454336"/>
              <a:ext cx="570669" cy="396262"/>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2200" b="1" cap="all">
                  <a:solidFill>
                    <a:srgbClr val="000000"/>
                  </a:solidFill>
                </a:defRPr>
              </a:lvl1pPr>
            </a:lstStyle>
            <a:p>
              <a:pPr algn="ctr"/>
              <a:r>
                <a:rPr dirty="0">
                  <a:latin typeface="+mj-lt"/>
                </a:rPr>
                <a:t>1959</a:t>
              </a:r>
            </a:p>
          </p:txBody>
        </p:sp>
        <p:sp>
          <p:nvSpPr>
            <p:cNvPr id="44" name="Shape 333"/>
            <p:cNvSpPr/>
            <p:nvPr/>
          </p:nvSpPr>
          <p:spPr>
            <a:xfrm>
              <a:off x="8376770" y="3092999"/>
              <a:ext cx="570669" cy="396262"/>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2200" b="1" cap="all">
                  <a:solidFill>
                    <a:srgbClr val="000000"/>
                  </a:solidFill>
                </a:defRPr>
              </a:lvl1pPr>
            </a:lstStyle>
            <a:p>
              <a:pPr algn="ctr"/>
              <a:r>
                <a:rPr dirty="0">
                  <a:latin typeface="+mj-lt"/>
                </a:rPr>
                <a:t>1970</a:t>
              </a:r>
            </a:p>
          </p:txBody>
        </p:sp>
        <p:sp>
          <p:nvSpPr>
            <p:cNvPr id="45" name="Shape 335"/>
            <p:cNvSpPr/>
            <p:nvPr/>
          </p:nvSpPr>
          <p:spPr>
            <a:xfrm>
              <a:off x="8376770" y="4642094"/>
              <a:ext cx="570669" cy="396262"/>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2200" b="1" cap="all">
                  <a:solidFill>
                    <a:srgbClr val="000000"/>
                  </a:solidFill>
                </a:defRPr>
              </a:lvl1pPr>
            </a:lstStyle>
            <a:p>
              <a:pPr algn="ctr"/>
              <a:r>
                <a:rPr dirty="0">
                  <a:latin typeface="+mj-lt"/>
                </a:rPr>
                <a:t>1975</a:t>
              </a:r>
            </a:p>
          </p:txBody>
        </p:sp>
        <p:sp>
          <p:nvSpPr>
            <p:cNvPr id="46" name="Shape 337"/>
            <p:cNvSpPr/>
            <p:nvPr/>
          </p:nvSpPr>
          <p:spPr>
            <a:xfrm>
              <a:off x="8376770" y="6290328"/>
              <a:ext cx="570669" cy="396262"/>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2200" b="1" cap="all">
                  <a:solidFill>
                    <a:srgbClr val="000000"/>
                  </a:solidFill>
                </a:defRPr>
              </a:lvl1pPr>
            </a:lstStyle>
            <a:p>
              <a:pPr algn="ctr"/>
              <a:r>
                <a:rPr dirty="0">
                  <a:latin typeface="+mj-lt"/>
                </a:rPr>
                <a:t>1979</a:t>
              </a:r>
            </a:p>
          </p:txBody>
        </p:sp>
        <p:sp>
          <p:nvSpPr>
            <p:cNvPr id="48" name="Shape 342"/>
            <p:cNvSpPr/>
            <p:nvPr/>
          </p:nvSpPr>
          <p:spPr>
            <a:xfrm>
              <a:off x="8469744" y="9732778"/>
              <a:ext cx="384722" cy="273152"/>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a:solidFill>
                    <a:srgbClr val="003399"/>
                  </a:solidFill>
                  <a:latin typeface="+mj-lt"/>
                  <a:ea typeface="+mj-ea"/>
                  <a:cs typeface="+mj-cs"/>
                  <a:sym typeface="Helvetica Neue Bold Condensed"/>
                </a:defRPr>
              </a:lvl1pPr>
            </a:lstStyle>
            <a:p>
              <a:pPr algn="ctr"/>
              <a:r>
                <a:rPr lang="en-AU" dirty="0">
                  <a:solidFill>
                    <a:schemeClr val="tx2">
                      <a:lumMod val="10000"/>
                    </a:schemeClr>
                  </a:solidFill>
                </a:rPr>
                <a:t>1998</a:t>
              </a:r>
              <a:endParaRPr dirty="0">
                <a:solidFill>
                  <a:schemeClr val="tx2">
                    <a:lumMod val="10000"/>
                  </a:schemeClr>
                </a:solidFill>
              </a:endParaRPr>
            </a:p>
          </p:txBody>
        </p:sp>
      </p:grpSp>
      <p:sp>
        <p:nvSpPr>
          <p:cNvPr id="84" name="Shape 371"/>
          <p:cNvSpPr/>
          <p:nvPr/>
        </p:nvSpPr>
        <p:spPr>
          <a:xfrm>
            <a:off x="9993188" y="6815128"/>
            <a:ext cx="3456112" cy="1042593"/>
          </a:xfrm>
          <a:prstGeom prst="rect">
            <a:avLst/>
          </a:prstGeom>
          <a:ln w="3175">
            <a:miter lim="400000"/>
          </a:ln>
          <a:extLst>
            <a:ext uri="{C572A759-6A51-4108-AA02-DFA0A04FC94B}">
              <ma14:wrappingTextBoxFlag xmlns:ma14="http://schemas.microsoft.com/office/mac/drawingml/2011/main" xmlns="" val="1"/>
            </a:ext>
          </a:extLst>
        </p:spPr>
        <p:txBody>
          <a:bodyPr wrap="square" lIns="28575" tIns="28575" rIns="28575" bIns="28575" anchor="ctr">
            <a:spAutoFit/>
          </a:bodyPr>
          <a:lstStyle>
            <a:lvl1pPr>
              <a:defRPr>
                <a:solidFill>
                  <a:srgbClr val="FFFFFF"/>
                </a:solidFill>
              </a:defRPr>
            </a:lvl1pPr>
          </a:lstStyle>
          <a:p>
            <a:r>
              <a:rPr lang="en-AU" sz="1600" dirty="0"/>
              <a:t>Collaborating with companies across the US, Codan establishes a satellite telephone service for the South Pacific</a:t>
            </a:r>
            <a:endParaRPr sz="1600" dirty="0"/>
          </a:p>
        </p:txBody>
      </p:sp>
      <p:sp>
        <p:nvSpPr>
          <p:cNvPr id="85" name="Shape 376"/>
          <p:cNvSpPr/>
          <p:nvPr/>
        </p:nvSpPr>
        <p:spPr>
          <a:xfrm>
            <a:off x="8155237" y="6918878"/>
            <a:ext cx="809714" cy="809714"/>
          </a:xfrm>
          <a:prstGeom prst="ellipse">
            <a:avLst/>
          </a:prstGeom>
          <a:solidFill>
            <a:srgbClr val="FFFFFF"/>
          </a:solidFill>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86" name="Shape 386"/>
          <p:cNvSpPr/>
          <p:nvPr/>
        </p:nvSpPr>
        <p:spPr>
          <a:xfrm>
            <a:off x="8932296" y="7336423"/>
            <a:ext cx="906850" cy="1"/>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87" name="Shape 395"/>
          <p:cNvSpPr/>
          <p:nvPr/>
        </p:nvSpPr>
        <p:spPr>
          <a:xfrm>
            <a:off x="9831211" y="6883312"/>
            <a:ext cx="0" cy="924053"/>
          </a:xfrm>
          <a:prstGeom prst="line">
            <a:avLst/>
          </a:prstGeom>
          <a:ln w="50800">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88" name="Shape 377"/>
          <p:cNvSpPr/>
          <p:nvPr/>
        </p:nvSpPr>
        <p:spPr>
          <a:xfrm>
            <a:off x="8278031" y="7163704"/>
            <a:ext cx="570670" cy="396262"/>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2200" b="1" cap="all">
                <a:solidFill>
                  <a:srgbClr val="000000"/>
                </a:solidFill>
              </a:defRPr>
            </a:lvl1pPr>
          </a:lstStyle>
          <a:p>
            <a:pPr algn="ctr"/>
            <a:r>
              <a:rPr lang="en-AU" dirty="0">
                <a:solidFill>
                  <a:schemeClr val="tx2">
                    <a:lumMod val="10000"/>
                  </a:schemeClr>
                </a:solidFill>
                <a:latin typeface="+mj-lt"/>
              </a:rPr>
              <a:t>1989</a:t>
            </a:r>
            <a:endParaRPr dirty="0">
              <a:solidFill>
                <a:schemeClr val="tx2">
                  <a:lumMod val="10000"/>
                </a:schemeClr>
              </a:solidFill>
              <a:latin typeface="+mj-lt"/>
            </a:endParaRPr>
          </a:p>
        </p:txBody>
      </p:sp>
    </p:spTree>
    <p:extLst>
      <p:ext uri="{BB962C8B-B14F-4D97-AF65-F5344CB8AC3E}">
        <p14:creationId xmlns:p14="http://schemas.microsoft.com/office/powerpoint/2010/main" val="138745590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56086"/>
            <a:ext cx="4026102" cy="646331"/>
          </a:xfrm>
        </p:spPr>
        <p:txBody>
          <a:bodyPr/>
          <a:lstStyle/>
          <a:p>
            <a:r>
              <a:rPr lang="en-AU" dirty="0"/>
              <a:t>OVER 60 years</a:t>
            </a:r>
          </a:p>
        </p:txBody>
      </p:sp>
      <p:grpSp>
        <p:nvGrpSpPr>
          <p:cNvPr id="2" name="Group 1"/>
          <p:cNvGrpSpPr/>
          <p:nvPr/>
        </p:nvGrpSpPr>
        <p:grpSpPr>
          <a:xfrm>
            <a:off x="4953000" y="162466"/>
            <a:ext cx="7759700" cy="8678356"/>
            <a:chOff x="4965700" y="-247149"/>
            <a:chExt cx="7759700" cy="8678356"/>
          </a:xfrm>
        </p:grpSpPr>
        <p:grpSp>
          <p:nvGrpSpPr>
            <p:cNvPr id="84" name="Group 83"/>
            <p:cNvGrpSpPr/>
            <p:nvPr/>
          </p:nvGrpSpPr>
          <p:grpSpPr>
            <a:xfrm>
              <a:off x="4965700" y="-247149"/>
              <a:ext cx="7759700" cy="8678356"/>
              <a:chOff x="2638197" y="-247149"/>
              <a:chExt cx="7759700" cy="8678356"/>
            </a:xfrm>
          </p:grpSpPr>
          <p:sp>
            <p:nvSpPr>
              <p:cNvPr id="86" name="Shape 372"/>
              <p:cNvSpPr/>
              <p:nvPr/>
            </p:nvSpPr>
            <p:spPr>
              <a:xfrm>
                <a:off x="2638197" y="958791"/>
                <a:ext cx="2262900" cy="1042593"/>
              </a:xfrm>
              <a:prstGeom prst="rect">
                <a:avLst/>
              </a:prstGeom>
              <a:ln w="3175">
                <a:miter lim="400000"/>
              </a:ln>
              <a:extLst>
                <a:ext uri="{C572A759-6A51-4108-AA02-DFA0A04FC94B}">
                  <ma14:wrappingTextBoxFlag xmlns:ma14="http://schemas.microsoft.com/office/mac/drawingml/2011/main" xmlns="" val="1"/>
                </a:ext>
              </a:extLst>
            </p:spPr>
            <p:txBody>
              <a:bodyPr wrap="square" lIns="28575" tIns="28575" rIns="28575" bIns="28575" anchor="ctr">
                <a:spAutoFit/>
              </a:bodyPr>
              <a:lstStyle>
                <a:lvl1pPr algn="r">
                  <a:defRPr>
                    <a:solidFill>
                      <a:srgbClr val="FFFFFF"/>
                    </a:solidFill>
                  </a:defRPr>
                </a:lvl1pPr>
              </a:lstStyle>
              <a:p>
                <a:r>
                  <a:rPr sz="1600" dirty="0"/>
                  <a:t>Codan </a:t>
                </a:r>
                <a:r>
                  <a:rPr lang="en-AU" sz="1600" dirty="0"/>
                  <a:t>acquires MITEC, a Brisbane based company specialising in microwave RF design</a:t>
                </a:r>
                <a:endParaRPr sz="1600" dirty="0"/>
              </a:p>
            </p:txBody>
          </p:sp>
          <p:sp>
            <p:nvSpPr>
              <p:cNvPr id="87" name="Shape 373"/>
              <p:cNvSpPr/>
              <p:nvPr/>
            </p:nvSpPr>
            <p:spPr>
              <a:xfrm>
                <a:off x="7773635" y="2371744"/>
                <a:ext cx="2624262" cy="1042593"/>
              </a:xfrm>
              <a:prstGeom prst="rect">
                <a:avLst/>
              </a:prstGeom>
              <a:ln w="3175">
                <a:miter lim="400000"/>
              </a:ln>
              <a:extLst>
                <a:ext uri="{C572A759-6A51-4108-AA02-DFA0A04FC94B}">
                  <ma14:wrappingTextBoxFlag xmlns:ma14="http://schemas.microsoft.com/office/mac/drawingml/2011/main" xmlns="" val="1"/>
                </a:ext>
              </a:extLst>
            </p:spPr>
            <p:txBody>
              <a:bodyPr wrap="square" lIns="28575" tIns="28575" rIns="28575" bIns="28575" anchor="ctr">
                <a:spAutoFit/>
              </a:bodyPr>
              <a:lstStyle>
                <a:lvl1pPr>
                  <a:defRPr>
                    <a:solidFill>
                      <a:srgbClr val="FFFFFF"/>
                    </a:solidFill>
                  </a:defRPr>
                </a:lvl1pPr>
              </a:lstStyle>
              <a:p>
                <a:r>
                  <a:rPr sz="1600" dirty="0"/>
                  <a:t>Codan </a:t>
                </a:r>
                <a:r>
                  <a:rPr lang="en-AU" sz="1600" dirty="0"/>
                  <a:t>expands into military technology, launching a suite of products for HF radio communications</a:t>
                </a:r>
                <a:endParaRPr sz="1600" dirty="0"/>
              </a:p>
            </p:txBody>
          </p:sp>
          <p:sp>
            <p:nvSpPr>
              <p:cNvPr id="91" name="Shape 378"/>
              <p:cNvSpPr/>
              <p:nvPr/>
            </p:nvSpPr>
            <p:spPr>
              <a:xfrm>
                <a:off x="5929334" y="1012361"/>
                <a:ext cx="809714" cy="809713"/>
              </a:xfrm>
              <a:prstGeom prst="ellipse">
                <a:avLst/>
              </a:prstGeom>
              <a:solidFill>
                <a:srgbClr val="FFFFFF"/>
              </a:solidFill>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92" name="Shape 380"/>
              <p:cNvSpPr/>
              <p:nvPr/>
            </p:nvSpPr>
            <p:spPr>
              <a:xfrm>
                <a:off x="5929334" y="2488184"/>
                <a:ext cx="809714" cy="809713"/>
              </a:xfrm>
              <a:prstGeom prst="ellipse">
                <a:avLst/>
              </a:prstGeom>
              <a:solidFill>
                <a:srgbClr val="FFFFFF"/>
              </a:solidFill>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96" name="Shape 387"/>
              <p:cNvSpPr/>
              <p:nvPr/>
            </p:nvSpPr>
            <p:spPr>
              <a:xfrm flipV="1">
                <a:off x="5716598" y="8322716"/>
                <a:ext cx="211800" cy="2183"/>
              </a:xfrm>
              <a:prstGeom prst="line">
                <a:avLst/>
              </a:prstGeom>
              <a:ln w="3175">
                <a:solidFill>
                  <a:srgbClr val="000000">
                    <a:alpha val="21026"/>
                  </a:srgbClr>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98" name="Shape 390"/>
              <p:cNvSpPr/>
              <p:nvPr/>
            </p:nvSpPr>
            <p:spPr>
              <a:xfrm>
                <a:off x="6334191" y="1804437"/>
                <a:ext cx="1" cy="6459627"/>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102" name="Shape 394"/>
              <p:cNvSpPr/>
              <p:nvPr/>
            </p:nvSpPr>
            <p:spPr>
              <a:xfrm>
                <a:off x="5063076" y="901700"/>
                <a:ext cx="0" cy="1168400"/>
              </a:xfrm>
              <a:prstGeom prst="line">
                <a:avLst/>
              </a:prstGeom>
              <a:ln w="50800">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104" name="Shape 396"/>
              <p:cNvSpPr/>
              <p:nvPr/>
            </p:nvSpPr>
            <p:spPr>
              <a:xfrm>
                <a:off x="5715992" y="8216409"/>
                <a:ext cx="1" cy="214798"/>
              </a:xfrm>
              <a:prstGeom prst="line">
                <a:avLst/>
              </a:prstGeom>
              <a:ln w="3175">
                <a:solidFill>
                  <a:srgbClr val="000000">
                    <a:alpha val="21000"/>
                  </a:srgbClr>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105" name="Shape 397"/>
              <p:cNvSpPr/>
              <p:nvPr/>
            </p:nvSpPr>
            <p:spPr>
              <a:xfrm>
                <a:off x="7611658" y="2559049"/>
                <a:ext cx="0" cy="698327"/>
              </a:xfrm>
              <a:prstGeom prst="line">
                <a:avLst/>
              </a:prstGeom>
              <a:ln w="50800">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108" name="Shape 400"/>
              <p:cNvSpPr/>
              <p:nvPr/>
            </p:nvSpPr>
            <p:spPr>
              <a:xfrm>
                <a:off x="6716066" y="2893040"/>
                <a:ext cx="887505" cy="1"/>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109" name="Shape 401"/>
              <p:cNvSpPr/>
              <p:nvPr/>
            </p:nvSpPr>
            <p:spPr>
              <a:xfrm>
                <a:off x="5082956" y="1468017"/>
                <a:ext cx="965289" cy="1"/>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112" name="Shape 404"/>
              <p:cNvSpPr/>
              <p:nvPr/>
            </p:nvSpPr>
            <p:spPr>
              <a:xfrm>
                <a:off x="5929334" y="-247149"/>
                <a:ext cx="809714" cy="809713"/>
              </a:xfrm>
              <a:prstGeom prst="ellipse">
                <a:avLst/>
              </a:prstGeom>
              <a:solidFill>
                <a:srgbClr val="FFFFFF">
                  <a:alpha val="21026"/>
                </a:srgbClr>
              </a:solidFill>
              <a:ln w="3175">
                <a:solidFill>
                  <a:srgbClr val="000000">
                    <a:alpha val="21026"/>
                  </a:srgbClr>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113" name="Shape 406"/>
              <p:cNvSpPr/>
              <p:nvPr/>
            </p:nvSpPr>
            <p:spPr>
              <a:xfrm>
                <a:off x="6334191" y="585006"/>
                <a:ext cx="1" cy="465791"/>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grpSp>
        <p:sp>
          <p:nvSpPr>
            <p:cNvPr id="119" name="Shape 379"/>
            <p:cNvSpPr/>
            <p:nvPr/>
          </p:nvSpPr>
          <p:spPr>
            <a:xfrm>
              <a:off x="8379631" y="1219087"/>
              <a:ext cx="570670" cy="396262"/>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2200" b="1" cap="all">
                  <a:solidFill>
                    <a:srgbClr val="000000"/>
                  </a:solidFill>
                </a:defRPr>
              </a:lvl1pPr>
            </a:lstStyle>
            <a:p>
              <a:pPr algn="ctr"/>
              <a:r>
                <a:rPr lang="en-AU" dirty="0">
                  <a:solidFill>
                    <a:schemeClr val="tx2">
                      <a:lumMod val="10000"/>
                    </a:schemeClr>
                  </a:solidFill>
                  <a:latin typeface="+mj-lt"/>
                </a:rPr>
                <a:t>1998</a:t>
              </a:r>
              <a:endParaRPr dirty="0">
                <a:solidFill>
                  <a:schemeClr val="tx2">
                    <a:lumMod val="10000"/>
                  </a:schemeClr>
                </a:solidFill>
                <a:latin typeface="+mj-lt"/>
              </a:endParaRPr>
            </a:p>
          </p:txBody>
        </p:sp>
        <p:sp>
          <p:nvSpPr>
            <p:cNvPr id="120" name="Shape 381"/>
            <p:cNvSpPr/>
            <p:nvPr/>
          </p:nvSpPr>
          <p:spPr>
            <a:xfrm>
              <a:off x="8379631" y="2694910"/>
              <a:ext cx="570670" cy="396262"/>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2200" b="1" cap="all">
                  <a:solidFill>
                    <a:srgbClr val="000000"/>
                  </a:solidFill>
                </a:defRPr>
              </a:lvl1pPr>
            </a:lstStyle>
            <a:p>
              <a:pPr algn="ctr"/>
              <a:r>
                <a:rPr lang="en-AU" dirty="0">
                  <a:solidFill>
                    <a:schemeClr val="tx2">
                      <a:lumMod val="10000"/>
                    </a:schemeClr>
                  </a:solidFill>
                  <a:latin typeface="+mj-lt"/>
                </a:rPr>
                <a:t>2006</a:t>
              </a:r>
              <a:endParaRPr dirty="0">
                <a:solidFill>
                  <a:schemeClr val="tx2">
                    <a:lumMod val="10000"/>
                  </a:schemeClr>
                </a:solidFill>
                <a:latin typeface="+mj-lt"/>
              </a:endParaRPr>
            </a:p>
          </p:txBody>
        </p:sp>
        <p:sp>
          <p:nvSpPr>
            <p:cNvPr id="123" name="Shape 405"/>
            <p:cNvSpPr/>
            <p:nvPr/>
          </p:nvSpPr>
          <p:spPr>
            <a:xfrm>
              <a:off x="8457913" y="21132"/>
              <a:ext cx="384722" cy="273152"/>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a:solidFill>
                    <a:srgbClr val="003399"/>
                  </a:solidFill>
                  <a:latin typeface="+mj-lt"/>
                  <a:ea typeface="+mj-ea"/>
                  <a:cs typeface="+mj-cs"/>
                  <a:sym typeface="Helvetica Neue Bold Condensed"/>
                </a:defRPr>
              </a:lvl1pPr>
            </a:lstStyle>
            <a:p>
              <a:pPr algn="ctr"/>
              <a:r>
                <a:rPr lang="en-AU" dirty="0">
                  <a:solidFill>
                    <a:schemeClr val="tx2">
                      <a:lumMod val="10000"/>
                    </a:schemeClr>
                  </a:solidFill>
                </a:rPr>
                <a:t>1989</a:t>
              </a:r>
              <a:endParaRPr dirty="0">
                <a:solidFill>
                  <a:schemeClr val="tx2">
                    <a:lumMod val="10000"/>
                  </a:schemeClr>
                </a:solidFill>
              </a:endParaRPr>
            </a:p>
          </p:txBody>
        </p:sp>
      </p:grpSp>
      <p:sp>
        <p:nvSpPr>
          <p:cNvPr id="46" name="Shape 374"/>
          <p:cNvSpPr/>
          <p:nvPr/>
        </p:nvSpPr>
        <p:spPr>
          <a:xfrm>
            <a:off x="5240795" y="7162812"/>
            <a:ext cx="1987805" cy="1042593"/>
          </a:xfrm>
          <a:prstGeom prst="rect">
            <a:avLst/>
          </a:prstGeom>
          <a:ln w="3175">
            <a:miter lim="400000"/>
          </a:ln>
          <a:extLst>
            <a:ext uri="{C572A759-6A51-4108-AA02-DFA0A04FC94B}">
              <ma14:wrappingTextBoxFlag xmlns:ma14="http://schemas.microsoft.com/office/mac/drawingml/2011/main" xmlns="" val="1"/>
            </a:ext>
          </a:extLst>
        </p:spPr>
        <p:txBody>
          <a:bodyPr lIns="28575" tIns="28575" rIns="28575" bIns="28575" anchor="ctr">
            <a:spAutoFit/>
          </a:bodyPr>
          <a:lstStyle>
            <a:lvl1pPr algn="r">
              <a:defRPr>
                <a:solidFill>
                  <a:srgbClr val="FFFFFF"/>
                </a:solidFill>
              </a:defRPr>
            </a:lvl1pPr>
          </a:lstStyle>
          <a:p>
            <a:r>
              <a:rPr sz="1600" dirty="0"/>
              <a:t>Codan acquires Daniels Electronics, a designer of LMR products</a:t>
            </a:r>
          </a:p>
        </p:txBody>
      </p:sp>
      <p:sp>
        <p:nvSpPr>
          <p:cNvPr id="47" name="Shape 382"/>
          <p:cNvSpPr/>
          <p:nvPr/>
        </p:nvSpPr>
        <p:spPr>
          <a:xfrm>
            <a:off x="8256837" y="7283489"/>
            <a:ext cx="809714" cy="809714"/>
          </a:xfrm>
          <a:prstGeom prst="ellipse">
            <a:avLst/>
          </a:prstGeom>
          <a:solidFill>
            <a:srgbClr val="FFFFFF"/>
          </a:solidFill>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48" name="Shape 399"/>
          <p:cNvSpPr/>
          <p:nvPr/>
        </p:nvSpPr>
        <p:spPr>
          <a:xfrm>
            <a:off x="7390579" y="7237433"/>
            <a:ext cx="0" cy="901699"/>
          </a:xfrm>
          <a:prstGeom prst="line">
            <a:avLst/>
          </a:prstGeom>
          <a:ln w="50800">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49" name="Shape 402"/>
          <p:cNvSpPr/>
          <p:nvPr/>
        </p:nvSpPr>
        <p:spPr>
          <a:xfrm>
            <a:off x="7410459" y="7688346"/>
            <a:ext cx="965289" cy="1"/>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50" name="Shape 383"/>
          <p:cNvSpPr/>
          <p:nvPr/>
        </p:nvSpPr>
        <p:spPr>
          <a:xfrm>
            <a:off x="8379632" y="7490215"/>
            <a:ext cx="570669" cy="396262"/>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2200" b="1" cap="all">
                <a:solidFill>
                  <a:srgbClr val="000000"/>
                </a:solidFill>
              </a:defRPr>
            </a:lvl1pPr>
          </a:lstStyle>
          <a:p>
            <a:pPr algn="ctr"/>
            <a:r>
              <a:rPr dirty="0">
                <a:solidFill>
                  <a:schemeClr val="tx2">
                    <a:lumMod val="10000"/>
                  </a:schemeClr>
                </a:solidFill>
                <a:latin typeface="+mj-lt"/>
              </a:rPr>
              <a:t>2012</a:t>
            </a:r>
          </a:p>
        </p:txBody>
      </p:sp>
      <p:sp>
        <p:nvSpPr>
          <p:cNvPr id="51" name="Shape 372"/>
          <p:cNvSpPr/>
          <p:nvPr/>
        </p:nvSpPr>
        <p:spPr>
          <a:xfrm>
            <a:off x="4787900" y="4178997"/>
            <a:ext cx="2440700" cy="1288814"/>
          </a:xfrm>
          <a:prstGeom prst="rect">
            <a:avLst/>
          </a:prstGeom>
          <a:ln w="3175">
            <a:miter lim="400000"/>
          </a:ln>
          <a:extLst>
            <a:ext uri="{C572A759-6A51-4108-AA02-DFA0A04FC94B}">
              <ma14:wrappingTextBoxFlag xmlns:ma14="http://schemas.microsoft.com/office/mac/drawingml/2011/main" xmlns="" val="1"/>
            </a:ext>
          </a:extLst>
        </p:spPr>
        <p:txBody>
          <a:bodyPr wrap="square" lIns="28575" tIns="28575" rIns="28575" bIns="28575" anchor="ctr">
            <a:spAutoFit/>
          </a:bodyPr>
          <a:lstStyle>
            <a:lvl1pPr algn="r">
              <a:defRPr>
                <a:solidFill>
                  <a:srgbClr val="FFFFFF"/>
                </a:solidFill>
              </a:defRPr>
            </a:lvl1pPr>
          </a:lstStyle>
          <a:p>
            <a:r>
              <a:rPr sz="1600" dirty="0"/>
              <a:t>Codan </a:t>
            </a:r>
            <a:r>
              <a:rPr lang="en-AU" sz="1600" dirty="0"/>
              <a:t>launches a new transpacific military and security division to service worldwide defence and government operations</a:t>
            </a:r>
            <a:endParaRPr sz="1600" dirty="0"/>
          </a:p>
        </p:txBody>
      </p:sp>
      <p:sp>
        <p:nvSpPr>
          <p:cNvPr id="52" name="Shape 378"/>
          <p:cNvSpPr/>
          <p:nvPr/>
        </p:nvSpPr>
        <p:spPr>
          <a:xfrm>
            <a:off x="8256837" y="4419176"/>
            <a:ext cx="809714" cy="809713"/>
          </a:xfrm>
          <a:prstGeom prst="ellipse">
            <a:avLst/>
          </a:prstGeom>
          <a:solidFill>
            <a:srgbClr val="FFFFFF"/>
          </a:solidFill>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54" name="Shape 394"/>
          <p:cNvSpPr/>
          <p:nvPr/>
        </p:nvSpPr>
        <p:spPr>
          <a:xfrm>
            <a:off x="7390579" y="4245015"/>
            <a:ext cx="0" cy="1168400"/>
          </a:xfrm>
          <a:prstGeom prst="line">
            <a:avLst/>
          </a:prstGeom>
          <a:ln w="50800">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55" name="Shape 401"/>
          <p:cNvSpPr/>
          <p:nvPr/>
        </p:nvSpPr>
        <p:spPr>
          <a:xfrm>
            <a:off x="7410459" y="4811332"/>
            <a:ext cx="965289" cy="1"/>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56" name="Shape 379"/>
          <p:cNvSpPr/>
          <p:nvPr/>
        </p:nvSpPr>
        <p:spPr>
          <a:xfrm>
            <a:off x="8379631" y="4625902"/>
            <a:ext cx="570670" cy="396262"/>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2200" b="1" cap="all">
                <a:solidFill>
                  <a:srgbClr val="000000"/>
                </a:solidFill>
              </a:defRPr>
            </a:lvl1pPr>
          </a:lstStyle>
          <a:p>
            <a:pPr algn="ctr"/>
            <a:r>
              <a:rPr lang="en-AU" dirty="0">
                <a:solidFill>
                  <a:schemeClr val="tx2">
                    <a:lumMod val="10000"/>
                  </a:schemeClr>
                </a:solidFill>
                <a:latin typeface="+mj-lt"/>
              </a:rPr>
              <a:t>2009</a:t>
            </a:r>
            <a:endParaRPr dirty="0">
              <a:solidFill>
                <a:schemeClr val="tx2">
                  <a:lumMod val="10000"/>
                </a:schemeClr>
              </a:solidFill>
              <a:latin typeface="+mj-lt"/>
            </a:endParaRPr>
          </a:p>
        </p:txBody>
      </p:sp>
      <p:sp>
        <p:nvSpPr>
          <p:cNvPr id="57" name="Shape 373"/>
          <p:cNvSpPr/>
          <p:nvPr/>
        </p:nvSpPr>
        <p:spPr>
          <a:xfrm>
            <a:off x="10088438" y="5901669"/>
            <a:ext cx="3551362" cy="796372"/>
          </a:xfrm>
          <a:prstGeom prst="rect">
            <a:avLst/>
          </a:prstGeom>
          <a:ln w="3175">
            <a:miter lim="400000"/>
          </a:ln>
          <a:extLst>
            <a:ext uri="{C572A759-6A51-4108-AA02-DFA0A04FC94B}">
              <ma14:wrappingTextBoxFlag xmlns:ma14="http://schemas.microsoft.com/office/mac/drawingml/2011/main" xmlns="" val="1"/>
            </a:ext>
          </a:extLst>
        </p:spPr>
        <p:txBody>
          <a:bodyPr wrap="square" lIns="28575" tIns="28575" rIns="28575" bIns="28575" anchor="ctr">
            <a:spAutoFit/>
          </a:bodyPr>
          <a:lstStyle>
            <a:lvl1pPr>
              <a:defRPr>
                <a:solidFill>
                  <a:srgbClr val="FFFFFF"/>
                </a:solidFill>
              </a:defRPr>
            </a:lvl1pPr>
          </a:lstStyle>
          <a:p>
            <a:r>
              <a:rPr sz="1600" dirty="0"/>
              <a:t>Codan </a:t>
            </a:r>
            <a:r>
              <a:rPr lang="en-AU" sz="1600" dirty="0"/>
              <a:t>wins Australian export award for information and Communication Technology (ICT)</a:t>
            </a:r>
            <a:endParaRPr sz="1600" dirty="0"/>
          </a:p>
        </p:txBody>
      </p:sp>
      <p:sp>
        <p:nvSpPr>
          <p:cNvPr id="58" name="Shape 380"/>
          <p:cNvSpPr/>
          <p:nvPr/>
        </p:nvSpPr>
        <p:spPr>
          <a:xfrm>
            <a:off x="8244137" y="5894999"/>
            <a:ext cx="809714" cy="809713"/>
          </a:xfrm>
          <a:prstGeom prst="ellipse">
            <a:avLst/>
          </a:prstGeom>
          <a:solidFill>
            <a:srgbClr val="FFFFFF"/>
          </a:solidFill>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59" name="Shape 397"/>
          <p:cNvSpPr/>
          <p:nvPr/>
        </p:nvSpPr>
        <p:spPr>
          <a:xfrm>
            <a:off x="9926461" y="5965864"/>
            <a:ext cx="0" cy="698327"/>
          </a:xfrm>
          <a:prstGeom prst="line">
            <a:avLst/>
          </a:prstGeom>
          <a:ln w="50800">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60" name="Shape 400"/>
          <p:cNvSpPr/>
          <p:nvPr/>
        </p:nvSpPr>
        <p:spPr>
          <a:xfrm>
            <a:off x="9030869" y="6299855"/>
            <a:ext cx="887505" cy="1"/>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61" name="Shape 381"/>
          <p:cNvSpPr/>
          <p:nvPr/>
        </p:nvSpPr>
        <p:spPr>
          <a:xfrm>
            <a:off x="8366931" y="6101725"/>
            <a:ext cx="570670" cy="396262"/>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2200" b="1" cap="all">
                <a:solidFill>
                  <a:srgbClr val="000000"/>
                </a:solidFill>
              </a:defRPr>
            </a:lvl1pPr>
          </a:lstStyle>
          <a:p>
            <a:pPr algn="ctr"/>
            <a:r>
              <a:rPr lang="en-AU" dirty="0">
                <a:solidFill>
                  <a:schemeClr val="tx2">
                    <a:lumMod val="10000"/>
                  </a:schemeClr>
                </a:solidFill>
                <a:latin typeface="+mj-lt"/>
              </a:rPr>
              <a:t>2011</a:t>
            </a:r>
            <a:endParaRPr dirty="0">
              <a:solidFill>
                <a:schemeClr val="tx2">
                  <a:lumMod val="10000"/>
                </a:schemeClr>
              </a:solidFill>
              <a:latin typeface="+mj-lt"/>
            </a:endParaRPr>
          </a:p>
        </p:txBody>
      </p:sp>
      <p:sp>
        <p:nvSpPr>
          <p:cNvPr id="62" name="Shape 404"/>
          <p:cNvSpPr/>
          <p:nvPr/>
        </p:nvSpPr>
        <p:spPr>
          <a:xfrm>
            <a:off x="8231437" y="8673679"/>
            <a:ext cx="809714" cy="809713"/>
          </a:xfrm>
          <a:prstGeom prst="ellipse">
            <a:avLst/>
          </a:prstGeom>
          <a:solidFill>
            <a:srgbClr val="FFFFFF">
              <a:alpha val="21026"/>
            </a:srgbClr>
          </a:solidFill>
          <a:ln w="3175">
            <a:solidFill>
              <a:srgbClr val="000000">
                <a:alpha val="21026"/>
              </a:srgbClr>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63" name="Shape 405"/>
          <p:cNvSpPr/>
          <p:nvPr/>
        </p:nvSpPr>
        <p:spPr>
          <a:xfrm>
            <a:off x="8432513" y="8941960"/>
            <a:ext cx="384722" cy="273152"/>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a:solidFill>
                  <a:srgbClr val="003399"/>
                </a:solidFill>
                <a:latin typeface="+mj-lt"/>
                <a:ea typeface="+mj-ea"/>
                <a:cs typeface="+mj-cs"/>
                <a:sym typeface="Helvetica Neue Bold Condensed"/>
              </a:defRPr>
            </a:lvl1pPr>
          </a:lstStyle>
          <a:p>
            <a:pPr algn="ctr"/>
            <a:r>
              <a:rPr lang="en-AU" dirty="0">
                <a:solidFill>
                  <a:schemeClr val="tx2">
                    <a:lumMod val="10000"/>
                  </a:schemeClr>
                </a:solidFill>
              </a:rPr>
              <a:t>2014</a:t>
            </a:r>
            <a:endParaRPr dirty="0">
              <a:solidFill>
                <a:schemeClr val="tx2">
                  <a:lumMod val="10000"/>
                </a:schemeClr>
              </a:solidFill>
            </a:endParaRPr>
          </a:p>
        </p:txBody>
      </p:sp>
    </p:spTree>
    <p:extLst>
      <p:ext uri="{BB962C8B-B14F-4D97-AF65-F5344CB8AC3E}">
        <p14:creationId xmlns:p14="http://schemas.microsoft.com/office/powerpoint/2010/main" val="136419665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56086"/>
            <a:ext cx="4026102" cy="646331"/>
          </a:xfrm>
        </p:spPr>
        <p:txBody>
          <a:bodyPr/>
          <a:lstStyle/>
          <a:p>
            <a:r>
              <a:rPr lang="en-AU" dirty="0"/>
              <a:t>OVER 60 years</a:t>
            </a:r>
          </a:p>
        </p:txBody>
      </p:sp>
      <p:grpSp>
        <p:nvGrpSpPr>
          <p:cNvPr id="2" name="Group 1"/>
          <p:cNvGrpSpPr/>
          <p:nvPr/>
        </p:nvGrpSpPr>
        <p:grpSpPr>
          <a:xfrm>
            <a:off x="4347518" y="111666"/>
            <a:ext cx="9090079" cy="8744464"/>
            <a:chOff x="4347518" y="-247149"/>
            <a:chExt cx="9090079" cy="8744464"/>
          </a:xfrm>
        </p:grpSpPr>
        <p:grpSp>
          <p:nvGrpSpPr>
            <p:cNvPr id="84" name="Group 83"/>
            <p:cNvGrpSpPr/>
            <p:nvPr/>
          </p:nvGrpSpPr>
          <p:grpSpPr>
            <a:xfrm>
              <a:off x="4347518" y="-247149"/>
              <a:ext cx="9090079" cy="8744464"/>
              <a:chOff x="2020015" y="-247149"/>
              <a:chExt cx="9090079" cy="8744464"/>
            </a:xfrm>
          </p:grpSpPr>
          <p:sp>
            <p:nvSpPr>
              <p:cNvPr id="85" name="Shape 371"/>
              <p:cNvSpPr/>
              <p:nvPr/>
            </p:nvSpPr>
            <p:spPr>
              <a:xfrm>
                <a:off x="7767285" y="4416421"/>
                <a:ext cx="2620137" cy="550151"/>
              </a:xfrm>
              <a:prstGeom prst="rect">
                <a:avLst/>
              </a:prstGeom>
              <a:ln w="3175">
                <a:miter lim="400000"/>
              </a:ln>
              <a:extLst>
                <a:ext uri="{C572A759-6A51-4108-AA02-DFA0A04FC94B}">
                  <ma14:wrappingTextBoxFlag xmlns:ma14="http://schemas.microsoft.com/office/mac/drawingml/2011/main" xmlns="" val="1"/>
                </a:ext>
              </a:extLst>
            </p:spPr>
            <p:txBody>
              <a:bodyPr lIns="28575" tIns="28575" rIns="28575" bIns="28575" anchor="ctr">
                <a:spAutoFit/>
              </a:bodyPr>
              <a:lstStyle>
                <a:lvl1pPr>
                  <a:defRPr>
                    <a:solidFill>
                      <a:srgbClr val="FFFFFF"/>
                    </a:solidFill>
                  </a:defRPr>
                </a:lvl1pPr>
              </a:lstStyle>
              <a:p>
                <a:r>
                  <a:rPr sz="1600" dirty="0"/>
                  <a:t>Codan </a:t>
                </a:r>
                <a:r>
                  <a:rPr lang="en-AU" sz="1600" dirty="0"/>
                  <a:t>Communications went through a re-brand</a:t>
                </a:r>
                <a:endParaRPr sz="1600" dirty="0"/>
              </a:p>
            </p:txBody>
          </p:sp>
          <p:sp>
            <p:nvSpPr>
              <p:cNvPr id="86" name="Shape 372"/>
              <p:cNvSpPr/>
              <p:nvPr/>
            </p:nvSpPr>
            <p:spPr>
              <a:xfrm>
                <a:off x="2020015" y="5916599"/>
                <a:ext cx="2881082" cy="550151"/>
              </a:xfrm>
              <a:prstGeom prst="rect">
                <a:avLst/>
              </a:prstGeom>
              <a:ln w="3175">
                <a:miter lim="400000"/>
              </a:ln>
              <a:extLst>
                <a:ext uri="{C572A759-6A51-4108-AA02-DFA0A04FC94B}">
                  <ma14:wrappingTextBoxFlag xmlns:ma14="http://schemas.microsoft.com/office/mac/drawingml/2011/main" xmlns="" val="1"/>
                </a:ext>
              </a:extLst>
            </p:spPr>
            <p:txBody>
              <a:bodyPr lIns="28575" tIns="28575" rIns="28575" bIns="28575" anchor="ctr">
                <a:spAutoFit/>
              </a:bodyPr>
              <a:lstStyle>
                <a:lvl1pPr algn="r">
                  <a:defRPr>
                    <a:solidFill>
                      <a:srgbClr val="FFFFFF"/>
                    </a:solidFill>
                  </a:defRPr>
                </a:lvl1pPr>
              </a:lstStyle>
              <a:p>
                <a:r>
                  <a:rPr sz="1600" dirty="0"/>
                  <a:t>Codan launches </a:t>
                </a:r>
                <a:r>
                  <a:rPr lang="en-AU" sz="1600" dirty="0"/>
                  <a:t>the</a:t>
                </a:r>
                <a:r>
                  <a:rPr sz="1600" dirty="0"/>
                  <a:t> new</a:t>
                </a:r>
                <a:r>
                  <a:rPr lang="en-AU" sz="1600" dirty="0"/>
                  <a:t> Sentry-H 6110-MP Manpack</a:t>
                </a:r>
                <a:endParaRPr sz="1600" dirty="0"/>
              </a:p>
            </p:txBody>
          </p:sp>
          <p:sp>
            <p:nvSpPr>
              <p:cNvPr id="87" name="Shape 373"/>
              <p:cNvSpPr/>
              <p:nvPr/>
            </p:nvSpPr>
            <p:spPr>
              <a:xfrm>
                <a:off x="7773635" y="7266052"/>
                <a:ext cx="3336459" cy="550151"/>
              </a:xfrm>
              <a:prstGeom prst="rect">
                <a:avLst/>
              </a:prstGeom>
              <a:ln w="3175">
                <a:miter lim="400000"/>
              </a:ln>
              <a:extLst>
                <a:ext uri="{C572A759-6A51-4108-AA02-DFA0A04FC94B}">
                  <ma14:wrappingTextBoxFlag xmlns:ma14="http://schemas.microsoft.com/office/mac/drawingml/2011/main" xmlns="" val="1"/>
                </a:ext>
              </a:extLst>
            </p:spPr>
            <p:txBody>
              <a:bodyPr lIns="28575" tIns="28575" rIns="28575" bIns="28575" anchor="ctr">
                <a:spAutoFit/>
              </a:bodyPr>
              <a:lstStyle>
                <a:lvl1pPr>
                  <a:defRPr>
                    <a:solidFill>
                      <a:srgbClr val="FFFFFF"/>
                    </a:solidFill>
                  </a:defRPr>
                </a:lvl1pPr>
              </a:lstStyle>
              <a:p>
                <a:r>
                  <a:rPr sz="1600" dirty="0"/>
                  <a:t>Codan </a:t>
                </a:r>
                <a:r>
                  <a:rPr lang="en-AU" sz="1600" dirty="0"/>
                  <a:t>Communications landed the biggest order in history to date</a:t>
                </a:r>
                <a:endParaRPr sz="1600" dirty="0"/>
              </a:p>
            </p:txBody>
          </p:sp>
          <p:sp>
            <p:nvSpPr>
              <p:cNvPr id="90" name="Shape 376"/>
              <p:cNvSpPr/>
              <p:nvPr/>
            </p:nvSpPr>
            <p:spPr>
              <a:xfrm>
                <a:off x="5929334" y="4273951"/>
                <a:ext cx="809714" cy="809714"/>
              </a:xfrm>
              <a:prstGeom prst="ellipse">
                <a:avLst/>
              </a:prstGeom>
              <a:solidFill>
                <a:srgbClr val="FFFFFF"/>
              </a:solidFill>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91" name="Shape 378"/>
              <p:cNvSpPr/>
              <p:nvPr/>
            </p:nvSpPr>
            <p:spPr>
              <a:xfrm>
                <a:off x="5929334" y="5787449"/>
                <a:ext cx="809714" cy="809713"/>
              </a:xfrm>
              <a:prstGeom prst="ellipse">
                <a:avLst/>
              </a:prstGeom>
              <a:solidFill>
                <a:srgbClr val="FFFFFF"/>
              </a:solidFill>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92" name="Shape 380"/>
              <p:cNvSpPr/>
              <p:nvPr/>
            </p:nvSpPr>
            <p:spPr>
              <a:xfrm>
                <a:off x="5929334" y="7136272"/>
                <a:ext cx="809714" cy="809713"/>
              </a:xfrm>
              <a:prstGeom prst="ellipse">
                <a:avLst/>
              </a:prstGeom>
              <a:solidFill>
                <a:srgbClr val="FFFFFF"/>
              </a:solidFill>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95" name="Shape 386"/>
              <p:cNvSpPr/>
              <p:nvPr/>
            </p:nvSpPr>
            <p:spPr>
              <a:xfrm>
                <a:off x="6706393" y="4691496"/>
                <a:ext cx="906850" cy="1"/>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96" name="Shape 387"/>
              <p:cNvSpPr/>
              <p:nvPr/>
            </p:nvSpPr>
            <p:spPr>
              <a:xfrm flipV="1">
                <a:off x="5716598" y="8322716"/>
                <a:ext cx="211800" cy="2183"/>
              </a:xfrm>
              <a:prstGeom prst="line">
                <a:avLst/>
              </a:prstGeom>
              <a:ln w="3175">
                <a:solidFill>
                  <a:srgbClr val="000000">
                    <a:alpha val="21026"/>
                  </a:srgbClr>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98" name="Shape 390"/>
              <p:cNvSpPr/>
              <p:nvPr/>
            </p:nvSpPr>
            <p:spPr>
              <a:xfrm>
                <a:off x="6322771" y="6466750"/>
                <a:ext cx="11421" cy="2030565"/>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102" name="Shape 394"/>
              <p:cNvSpPr/>
              <p:nvPr/>
            </p:nvSpPr>
            <p:spPr>
              <a:xfrm>
                <a:off x="5063076" y="5613288"/>
                <a:ext cx="0" cy="1168400"/>
              </a:xfrm>
              <a:prstGeom prst="line">
                <a:avLst/>
              </a:prstGeom>
              <a:ln w="50800">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103" name="Shape 395"/>
              <p:cNvSpPr/>
              <p:nvPr/>
            </p:nvSpPr>
            <p:spPr>
              <a:xfrm>
                <a:off x="7605308" y="4238385"/>
                <a:ext cx="0" cy="924053"/>
              </a:xfrm>
              <a:prstGeom prst="line">
                <a:avLst/>
              </a:prstGeom>
              <a:ln w="50800">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104" name="Shape 396"/>
              <p:cNvSpPr/>
              <p:nvPr/>
            </p:nvSpPr>
            <p:spPr>
              <a:xfrm>
                <a:off x="5715992" y="8216409"/>
                <a:ext cx="1" cy="214798"/>
              </a:xfrm>
              <a:prstGeom prst="line">
                <a:avLst/>
              </a:prstGeom>
              <a:ln w="3175">
                <a:solidFill>
                  <a:srgbClr val="000000">
                    <a:alpha val="21000"/>
                  </a:srgbClr>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105" name="Shape 397"/>
              <p:cNvSpPr/>
              <p:nvPr/>
            </p:nvSpPr>
            <p:spPr>
              <a:xfrm>
                <a:off x="7611658" y="7207137"/>
                <a:ext cx="0" cy="698327"/>
              </a:xfrm>
              <a:prstGeom prst="line">
                <a:avLst/>
              </a:prstGeom>
              <a:ln w="50800">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108" name="Shape 400"/>
              <p:cNvSpPr/>
              <p:nvPr/>
            </p:nvSpPr>
            <p:spPr>
              <a:xfrm>
                <a:off x="6716066" y="7541128"/>
                <a:ext cx="887505" cy="1"/>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109" name="Shape 401"/>
              <p:cNvSpPr/>
              <p:nvPr/>
            </p:nvSpPr>
            <p:spPr>
              <a:xfrm>
                <a:off x="5082956" y="6179605"/>
                <a:ext cx="965289" cy="1"/>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112" name="Shape 404"/>
              <p:cNvSpPr/>
              <p:nvPr/>
            </p:nvSpPr>
            <p:spPr>
              <a:xfrm>
                <a:off x="5929334" y="-247149"/>
                <a:ext cx="809714" cy="809713"/>
              </a:xfrm>
              <a:prstGeom prst="ellipse">
                <a:avLst/>
              </a:prstGeom>
              <a:solidFill>
                <a:srgbClr val="FFFFFF">
                  <a:alpha val="21026"/>
                </a:srgbClr>
              </a:solidFill>
              <a:ln w="3175">
                <a:solidFill>
                  <a:srgbClr val="000000">
                    <a:alpha val="21026"/>
                  </a:srgbClr>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grpSp>
        <p:sp>
          <p:nvSpPr>
            <p:cNvPr id="118" name="Shape 377"/>
            <p:cNvSpPr/>
            <p:nvPr/>
          </p:nvSpPr>
          <p:spPr>
            <a:xfrm>
              <a:off x="8379631" y="4480677"/>
              <a:ext cx="570670" cy="396262"/>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2200" b="1" cap="all">
                  <a:solidFill>
                    <a:srgbClr val="000000"/>
                  </a:solidFill>
                </a:defRPr>
              </a:lvl1pPr>
            </a:lstStyle>
            <a:p>
              <a:pPr algn="ctr"/>
              <a:r>
                <a:rPr lang="en-AU" dirty="0">
                  <a:solidFill>
                    <a:schemeClr val="tx2">
                      <a:lumMod val="10000"/>
                    </a:schemeClr>
                  </a:solidFill>
                  <a:latin typeface="+mj-lt"/>
                </a:rPr>
                <a:t>2019</a:t>
              </a:r>
              <a:endParaRPr dirty="0">
                <a:solidFill>
                  <a:schemeClr val="tx2">
                    <a:lumMod val="10000"/>
                  </a:schemeClr>
                </a:solidFill>
                <a:latin typeface="+mj-lt"/>
              </a:endParaRPr>
            </a:p>
          </p:txBody>
        </p:sp>
        <p:sp>
          <p:nvSpPr>
            <p:cNvPr id="119" name="Shape 379"/>
            <p:cNvSpPr/>
            <p:nvPr/>
          </p:nvSpPr>
          <p:spPr>
            <a:xfrm>
              <a:off x="8379631" y="5994175"/>
              <a:ext cx="570670" cy="396262"/>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2200" b="1" cap="all">
                  <a:solidFill>
                    <a:srgbClr val="000000"/>
                  </a:solidFill>
                </a:defRPr>
              </a:lvl1pPr>
            </a:lstStyle>
            <a:p>
              <a:pPr algn="ctr"/>
              <a:r>
                <a:rPr lang="en-AU" dirty="0">
                  <a:solidFill>
                    <a:schemeClr val="tx2">
                      <a:lumMod val="10000"/>
                    </a:schemeClr>
                  </a:solidFill>
                  <a:latin typeface="+mj-lt"/>
                </a:rPr>
                <a:t>2019</a:t>
              </a:r>
              <a:endParaRPr dirty="0">
                <a:solidFill>
                  <a:schemeClr val="tx2">
                    <a:lumMod val="10000"/>
                  </a:schemeClr>
                </a:solidFill>
                <a:latin typeface="+mj-lt"/>
              </a:endParaRPr>
            </a:p>
          </p:txBody>
        </p:sp>
        <p:sp>
          <p:nvSpPr>
            <p:cNvPr id="120" name="Shape 381"/>
            <p:cNvSpPr/>
            <p:nvPr/>
          </p:nvSpPr>
          <p:spPr>
            <a:xfrm>
              <a:off x="8379631" y="7358169"/>
              <a:ext cx="570670" cy="396262"/>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2200" b="1" cap="all">
                  <a:solidFill>
                    <a:srgbClr val="000000"/>
                  </a:solidFill>
                </a:defRPr>
              </a:lvl1pPr>
            </a:lstStyle>
            <a:p>
              <a:pPr algn="ctr"/>
              <a:r>
                <a:rPr lang="en-AU" dirty="0">
                  <a:solidFill>
                    <a:schemeClr val="tx2">
                      <a:lumMod val="10000"/>
                    </a:schemeClr>
                  </a:solidFill>
                  <a:latin typeface="+mj-lt"/>
                </a:rPr>
                <a:t>2019</a:t>
              </a:r>
              <a:endParaRPr dirty="0">
                <a:solidFill>
                  <a:schemeClr val="tx2">
                    <a:lumMod val="10000"/>
                  </a:schemeClr>
                </a:solidFill>
                <a:latin typeface="+mj-lt"/>
              </a:endParaRPr>
            </a:p>
          </p:txBody>
        </p:sp>
        <p:sp>
          <p:nvSpPr>
            <p:cNvPr id="123" name="Shape 405"/>
            <p:cNvSpPr/>
            <p:nvPr/>
          </p:nvSpPr>
          <p:spPr>
            <a:xfrm>
              <a:off x="8457913" y="21132"/>
              <a:ext cx="384722" cy="273152"/>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a:solidFill>
                    <a:srgbClr val="003399"/>
                  </a:solidFill>
                  <a:latin typeface="+mj-lt"/>
                  <a:ea typeface="+mj-ea"/>
                  <a:cs typeface="+mj-cs"/>
                  <a:sym typeface="Helvetica Neue Bold Condensed"/>
                </a:defRPr>
              </a:lvl1pPr>
            </a:lstStyle>
            <a:p>
              <a:pPr algn="ctr"/>
              <a:r>
                <a:rPr lang="en-AU" dirty="0">
                  <a:solidFill>
                    <a:schemeClr val="tx2">
                      <a:lumMod val="10000"/>
                    </a:schemeClr>
                  </a:solidFill>
                </a:rPr>
                <a:t>2012</a:t>
              </a:r>
              <a:endParaRPr dirty="0">
                <a:solidFill>
                  <a:schemeClr val="tx2">
                    <a:lumMod val="10000"/>
                  </a:schemeClr>
                </a:solidFill>
              </a:endParaRPr>
            </a:p>
          </p:txBody>
        </p:sp>
      </p:grpSp>
      <p:sp>
        <p:nvSpPr>
          <p:cNvPr id="29" name="Shape 375"/>
          <p:cNvSpPr/>
          <p:nvPr/>
        </p:nvSpPr>
        <p:spPr>
          <a:xfrm>
            <a:off x="10094788" y="1504339"/>
            <a:ext cx="3022476" cy="1042593"/>
          </a:xfrm>
          <a:prstGeom prst="rect">
            <a:avLst/>
          </a:prstGeom>
          <a:ln w="3175">
            <a:miter lim="400000"/>
          </a:ln>
          <a:extLst>
            <a:ext uri="{C572A759-6A51-4108-AA02-DFA0A04FC94B}">
              <ma14:wrappingTextBoxFlag xmlns:ma14="http://schemas.microsoft.com/office/mac/drawingml/2011/main" xmlns="" val="1"/>
            </a:ext>
          </a:extLst>
        </p:spPr>
        <p:txBody>
          <a:bodyPr lIns="28575" tIns="28575" rIns="28575" bIns="28575" anchor="ctr">
            <a:spAutoFit/>
          </a:bodyPr>
          <a:lstStyle>
            <a:lvl1pPr>
              <a:defRPr>
                <a:solidFill>
                  <a:srgbClr val="FFFFFF"/>
                </a:solidFill>
              </a:defRPr>
            </a:lvl1pPr>
          </a:lstStyle>
          <a:p>
            <a:r>
              <a:rPr sz="1600" dirty="0" err="1"/>
              <a:t>Codan</a:t>
            </a:r>
            <a:r>
              <a:rPr sz="1600" dirty="0"/>
              <a:t> opens new sales office in Dubai and releases upgraded digital voice capability —  a game-changer for HF radio</a:t>
            </a:r>
          </a:p>
        </p:txBody>
      </p:sp>
      <p:sp>
        <p:nvSpPr>
          <p:cNvPr id="31" name="Shape 384"/>
          <p:cNvSpPr/>
          <p:nvPr/>
        </p:nvSpPr>
        <p:spPr>
          <a:xfrm>
            <a:off x="8256837" y="1620779"/>
            <a:ext cx="809714" cy="809713"/>
          </a:xfrm>
          <a:prstGeom prst="ellipse">
            <a:avLst/>
          </a:prstGeom>
          <a:solidFill>
            <a:srgbClr val="FFFFFF"/>
          </a:solidFill>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32" name="Shape 392"/>
          <p:cNvSpPr/>
          <p:nvPr/>
        </p:nvSpPr>
        <p:spPr>
          <a:xfrm>
            <a:off x="8650274" y="924189"/>
            <a:ext cx="11421" cy="726100"/>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33" name="Shape 393"/>
          <p:cNvSpPr/>
          <p:nvPr/>
        </p:nvSpPr>
        <p:spPr>
          <a:xfrm>
            <a:off x="8661694" y="2433302"/>
            <a:ext cx="1" cy="736339"/>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34" name="Shape 398"/>
          <p:cNvSpPr/>
          <p:nvPr/>
        </p:nvSpPr>
        <p:spPr>
          <a:xfrm>
            <a:off x="9932811" y="1559400"/>
            <a:ext cx="0" cy="987531"/>
          </a:xfrm>
          <a:prstGeom prst="line">
            <a:avLst/>
          </a:prstGeom>
          <a:ln w="50800">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37" name="Shape 403"/>
          <p:cNvSpPr/>
          <p:nvPr/>
        </p:nvSpPr>
        <p:spPr>
          <a:xfrm>
            <a:off x="9013401" y="2028432"/>
            <a:ext cx="913604" cy="1"/>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38" name="Shape 407"/>
          <p:cNvSpPr/>
          <p:nvPr/>
        </p:nvSpPr>
        <p:spPr>
          <a:xfrm>
            <a:off x="8256837" y="3083903"/>
            <a:ext cx="809714" cy="809713"/>
          </a:xfrm>
          <a:prstGeom prst="ellipse">
            <a:avLst/>
          </a:prstGeom>
          <a:solidFill>
            <a:srgbClr val="FFFFFF"/>
          </a:solidFill>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39" name="Shape 412"/>
          <p:cNvSpPr/>
          <p:nvPr/>
        </p:nvSpPr>
        <p:spPr>
          <a:xfrm>
            <a:off x="7389750" y="3488758"/>
            <a:ext cx="890858" cy="2"/>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40" name="Shape 413"/>
          <p:cNvSpPr/>
          <p:nvPr/>
        </p:nvSpPr>
        <p:spPr>
          <a:xfrm>
            <a:off x="7390579" y="3013550"/>
            <a:ext cx="0" cy="933449"/>
          </a:xfrm>
          <a:prstGeom prst="line">
            <a:avLst/>
          </a:prstGeom>
          <a:ln w="50800">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41" name="Shape 414"/>
          <p:cNvSpPr/>
          <p:nvPr/>
        </p:nvSpPr>
        <p:spPr>
          <a:xfrm>
            <a:off x="4460462" y="2967463"/>
            <a:ext cx="2768138" cy="1042593"/>
          </a:xfrm>
          <a:prstGeom prst="rect">
            <a:avLst/>
          </a:prstGeom>
          <a:ln w="3175">
            <a:miter lim="400000"/>
          </a:ln>
          <a:extLst>
            <a:ext uri="{C572A759-6A51-4108-AA02-DFA0A04FC94B}">
              <ma14:wrappingTextBoxFlag xmlns:ma14="http://schemas.microsoft.com/office/mac/drawingml/2011/main" xmlns="" val="1"/>
            </a:ext>
          </a:extLst>
        </p:spPr>
        <p:txBody>
          <a:bodyPr lIns="28575" tIns="28575" rIns="28575" bIns="28575" anchor="ctr">
            <a:spAutoFit/>
          </a:bodyPr>
          <a:lstStyle>
            <a:lvl1pPr algn="r">
              <a:defRPr>
                <a:solidFill>
                  <a:srgbClr val="FFFFFF"/>
                </a:solidFill>
              </a:defRPr>
            </a:lvl1pPr>
          </a:lstStyle>
          <a:p>
            <a:r>
              <a:rPr sz="1600" dirty="0" err="1"/>
              <a:t>Codan</a:t>
            </a:r>
            <a:r>
              <a:rPr sz="1600" dirty="0"/>
              <a:t> Radio win contract to supply radio repeaters to all forest regions throughout </a:t>
            </a:r>
            <a:br>
              <a:rPr lang="en-AU" sz="1600" dirty="0"/>
            </a:br>
            <a:r>
              <a:rPr sz="1600" dirty="0"/>
              <a:t>the US </a:t>
            </a:r>
          </a:p>
        </p:txBody>
      </p:sp>
      <p:sp>
        <p:nvSpPr>
          <p:cNvPr id="43" name="Shape 385"/>
          <p:cNvSpPr/>
          <p:nvPr/>
        </p:nvSpPr>
        <p:spPr>
          <a:xfrm>
            <a:off x="8379632" y="1827505"/>
            <a:ext cx="570669" cy="396262"/>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2200" b="1" cap="all">
                <a:solidFill>
                  <a:srgbClr val="000000"/>
                </a:solidFill>
              </a:defRPr>
            </a:lvl1pPr>
          </a:lstStyle>
          <a:p>
            <a:pPr algn="ctr"/>
            <a:r>
              <a:rPr>
                <a:solidFill>
                  <a:schemeClr val="tx2">
                    <a:lumMod val="10000"/>
                  </a:schemeClr>
                </a:solidFill>
                <a:latin typeface="+mj-lt"/>
              </a:rPr>
              <a:t>2014</a:t>
            </a:r>
          </a:p>
        </p:txBody>
      </p:sp>
      <p:sp>
        <p:nvSpPr>
          <p:cNvPr id="44" name="Shape 408"/>
          <p:cNvSpPr/>
          <p:nvPr/>
        </p:nvSpPr>
        <p:spPr>
          <a:xfrm>
            <a:off x="8379632" y="3290629"/>
            <a:ext cx="570669" cy="396262"/>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2200" b="1" cap="all">
                <a:solidFill>
                  <a:srgbClr val="000000"/>
                </a:solidFill>
              </a:defRPr>
            </a:lvl1pPr>
          </a:lstStyle>
          <a:p>
            <a:pPr algn="ctr"/>
            <a:r>
              <a:rPr dirty="0">
                <a:solidFill>
                  <a:schemeClr val="tx2">
                    <a:lumMod val="10000"/>
                  </a:schemeClr>
                </a:solidFill>
                <a:latin typeface="+mj-lt"/>
              </a:rPr>
              <a:t>2016</a:t>
            </a:r>
          </a:p>
        </p:txBody>
      </p:sp>
      <p:sp>
        <p:nvSpPr>
          <p:cNvPr id="45" name="Shape 406"/>
          <p:cNvSpPr/>
          <p:nvPr/>
        </p:nvSpPr>
        <p:spPr>
          <a:xfrm>
            <a:off x="8650274" y="3816295"/>
            <a:ext cx="11420" cy="2408641"/>
          </a:xfrm>
          <a:prstGeom prst="line">
            <a:avLst/>
          </a:prstGeom>
          <a:ln>
            <a:solidFill>
              <a:srgbClr val="FFFFFF"/>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47" name="Shape 404"/>
          <p:cNvSpPr/>
          <p:nvPr/>
        </p:nvSpPr>
        <p:spPr>
          <a:xfrm>
            <a:off x="8244137" y="8811166"/>
            <a:ext cx="809714" cy="809713"/>
          </a:xfrm>
          <a:prstGeom prst="ellipse">
            <a:avLst/>
          </a:prstGeom>
          <a:solidFill>
            <a:srgbClr val="FFFFFF">
              <a:alpha val="21026"/>
            </a:srgbClr>
          </a:solidFill>
          <a:ln w="3175">
            <a:solidFill>
              <a:srgbClr val="000000">
                <a:alpha val="21026"/>
              </a:srgbClr>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48" name="Shape 405"/>
          <p:cNvSpPr/>
          <p:nvPr/>
        </p:nvSpPr>
        <p:spPr>
          <a:xfrm>
            <a:off x="8445213" y="9079447"/>
            <a:ext cx="384722" cy="273152"/>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a:solidFill>
                  <a:srgbClr val="003399"/>
                </a:solidFill>
                <a:latin typeface="+mj-lt"/>
                <a:ea typeface="+mj-ea"/>
                <a:cs typeface="+mj-cs"/>
                <a:sym typeface="Helvetica Neue Bold Condensed"/>
              </a:defRPr>
            </a:lvl1pPr>
          </a:lstStyle>
          <a:p>
            <a:pPr algn="ctr"/>
            <a:r>
              <a:rPr lang="en-AU" dirty="0">
                <a:solidFill>
                  <a:schemeClr val="tx2">
                    <a:lumMod val="10000"/>
                  </a:schemeClr>
                </a:solidFill>
              </a:rPr>
              <a:t>2020</a:t>
            </a:r>
            <a:endParaRPr dirty="0">
              <a:solidFill>
                <a:schemeClr val="tx2">
                  <a:lumMod val="10000"/>
                </a:schemeClr>
              </a:solidFill>
            </a:endParaRPr>
          </a:p>
        </p:txBody>
      </p:sp>
    </p:spTree>
    <p:extLst>
      <p:ext uri="{BB962C8B-B14F-4D97-AF65-F5344CB8AC3E}">
        <p14:creationId xmlns:p14="http://schemas.microsoft.com/office/powerpoint/2010/main" val="30759875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2526" y="7644806"/>
            <a:ext cx="5658601" cy="1002161"/>
            <a:chOff x="4469795" y="4945287"/>
            <a:chExt cx="5658601" cy="1002161"/>
          </a:xfrm>
        </p:grpSpPr>
        <p:sp>
          <p:nvSpPr>
            <p:cNvPr id="5" name="Shape 315"/>
            <p:cNvSpPr/>
            <p:nvPr/>
          </p:nvSpPr>
          <p:spPr>
            <a:xfrm>
              <a:off x="4469796" y="4945287"/>
              <a:ext cx="5658600" cy="673261"/>
            </a:xfrm>
            <a:prstGeom prst="rect">
              <a:avLst/>
            </a:prstGeom>
            <a:ln w="3175">
              <a:miter lim="400000"/>
            </a:ln>
            <a:extLst>
              <a:ext uri="{C572A759-6A51-4108-AA02-DFA0A04FC94B}">
                <ma14:wrappingTextBoxFlag xmlns="" xmlns:ma14="http://schemas.microsoft.com/office/mac/drawingml/2011/main" val="1"/>
              </a:ext>
            </a:extLst>
          </p:spPr>
          <p:txBody>
            <a:bodyPr wrap="none" lIns="28575" tIns="28575" rIns="28575" bIns="28575" anchor="ctr">
              <a:spAutoFit/>
            </a:bodyPr>
            <a:lstStyle>
              <a:lvl1pPr algn="ctr" defTabSz="584200">
                <a:defRPr sz="4800">
                  <a:solidFill>
                    <a:srgbClr val="FFFFFF"/>
                  </a:solidFill>
                  <a:latin typeface="+mn-lt"/>
                  <a:ea typeface="+mn-ea"/>
                  <a:cs typeface="+mn-cs"/>
                  <a:sym typeface="Helvetica Neue Bold Condensed"/>
                </a:defRPr>
              </a:lvl1pPr>
            </a:lstStyle>
            <a:p>
              <a:pPr algn="l"/>
              <a:r>
                <a:rPr lang="en-AU" sz="4000" b="1" dirty="0">
                  <a:latin typeface="+mj-lt"/>
                </a:rPr>
                <a:t>CODAN COMMUNICATIONS</a:t>
              </a:r>
              <a:endParaRPr sz="4000" b="1" dirty="0">
                <a:latin typeface="+mj-lt"/>
              </a:endParaRPr>
            </a:p>
          </p:txBody>
        </p:sp>
        <p:sp>
          <p:nvSpPr>
            <p:cNvPr id="6" name="Shape 316"/>
            <p:cNvSpPr/>
            <p:nvPr/>
          </p:nvSpPr>
          <p:spPr>
            <a:xfrm flipV="1">
              <a:off x="4469795" y="5572248"/>
              <a:ext cx="5658601" cy="19371"/>
            </a:xfrm>
            <a:prstGeom prst="line">
              <a:avLst/>
            </a:prstGeom>
            <a:ln w="6350">
              <a:solidFill>
                <a:srgbClr val="FFFFFF"/>
              </a:solidFill>
              <a:miter lim="400000"/>
            </a:ln>
          </p:spPr>
          <p:txBody>
            <a:bodyPr lIns="28575" tIns="28575" rIns="28575" bIns="28575" anchor="ctr"/>
            <a:lstStyle/>
            <a:p>
              <a:pPr defTabSz="584200">
                <a:defRPr sz="1800">
                  <a:solidFill>
                    <a:srgbClr val="FFFFFF"/>
                  </a:solidFill>
                  <a:latin typeface="Helvetica Neue Medium"/>
                  <a:ea typeface="Helvetica Neue Medium"/>
                  <a:cs typeface="Helvetica Neue Medium"/>
                  <a:sym typeface="Helvetica Neue Medium"/>
                </a:defRPr>
              </a:pPr>
              <a:endParaRPr>
                <a:latin typeface="+mj-lt"/>
              </a:endParaRPr>
            </a:p>
          </p:txBody>
        </p:sp>
        <p:sp>
          <p:nvSpPr>
            <p:cNvPr id="7" name="Shape 317"/>
            <p:cNvSpPr/>
            <p:nvPr/>
          </p:nvSpPr>
          <p:spPr>
            <a:xfrm>
              <a:off x="4469796" y="5612741"/>
              <a:ext cx="1288814" cy="334707"/>
            </a:xfrm>
            <a:prstGeom prst="rect">
              <a:avLst/>
            </a:prstGeom>
            <a:ln w="3175">
              <a:miter lim="400000"/>
            </a:ln>
            <a:extLst>
              <a:ext uri="{C572A759-6A51-4108-AA02-DFA0A04FC94B}">
                <ma14:wrappingTextBoxFlag xmlns="" xmlns:ma14="http://schemas.microsoft.com/office/mac/drawingml/2011/main" val="1"/>
              </a:ext>
            </a:extLst>
          </p:spPr>
          <p:txBody>
            <a:bodyPr wrap="none" lIns="28575" tIns="28575" rIns="28575" bIns="28575" anchor="ctr">
              <a:spAutoFit/>
            </a:bodyPr>
            <a:lstStyle>
              <a:lvl1pPr>
                <a:defRPr sz="1800">
                  <a:solidFill>
                    <a:srgbClr val="FFFFFF"/>
                  </a:solidFill>
                  <a:latin typeface="+mn-lt"/>
                  <a:ea typeface="+mn-ea"/>
                  <a:cs typeface="+mn-cs"/>
                  <a:sym typeface="Helvetica Neue Bold Condensed"/>
                </a:defRPr>
              </a:lvl1pPr>
            </a:lstStyle>
            <a:p>
              <a:r>
                <a:rPr lang="en-AU" dirty="0"/>
                <a:t>Who we are</a:t>
              </a:r>
              <a:endParaRPr b="1" dirty="0"/>
            </a:p>
          </p:txBody>
        </p:sp>
      </p:gr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r="46332"/>
          <a:stretch/>
        </p:blipFill>
        <p:spPr>
          <a:xfrm>
            <a:off x="498854" y="5439179"/>
            <a:ext cx="4258341" cy="1932767"/>
          </a:xfrm>
          <a:prstGeom prst="rect">
            <a:avLst/>
          </a:prstGeom>
        </p:spPr>
      </p:pic>
    </p:spTree>
    <p:extLst>
      <p:ext uri="{BB962C8B-B14F-4D97-AF65-F5344CB8AC3E}">
        <p14:creationId xmlns:p14="http://schemas.microsoft.com/office/powerpoint/2010/main" val="174703185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20401" r="20401"/>
          <a:stretch>
            <a:fillRect/>
          </a:stretch>
        </p:blipFill>
        <p:spPr/>
      </p:pic>
      <p:sp>
        <p:nvSpPr>
          <p:cNvPr id="10" name="Text Placeholder 9"/>
          <p:cNvSpPr>
            <a:spLocks noGrp="1"/>
          </p:cNvSpPr>
          <p:nvPr>
            <p:ph type="body" sz="quarter" idx="12"/>
          </p:nvPr>
        </p:nvSpPr>
        <p:spPr>
          <a:xfrm>
            <a:off x="9071483" y="2495241"/>
            <a:ext cx="7485063" cy="548894"/>
          </a:xfrm>
        </p:spPr>
        <p:txBody>
          <a:bodyPr/>
          <a:lstStyle/>
          <a:p>
            <a:r>
              <a:rPr lang="en-AU" dirty="0"/>
              <a:t>EVERY DEPLOYMENT OF A COMMUNICATIONS SOLUTION IS DIFFERENT. </a:t>
            </a:r>
          </a:p>
        </p:txBody>
      </p:sp>
      <p:sp>
        <p:nvSpPr>
          <p:cNvPr id="11" name="Text Placeholder 10"/>
          <p:cNvSpPr>
            <a:spLocks noGrp="1"/>
          </p:cNvSpPr>
          <p:nvPr>
            <p:ph type="body" sz="quarter" idx="13"/>
          </p:nvPr>
        </p:nvSpPr>
        <p:spPr>
          <a:xfrm>
            <a:off x="9071483" y="3397405"/>
            <a:ext cx="7753350" cy="4340352"/>
          </a:xfrm>
        </p:spPr>
        <p:txBody>
          <a:bodyPr/>
          <a:lstStyle/>
          <a:p>
            <a:pPr>
              <a:defRPr sz="1700">
                <a:solidFill>
                  <a:srgbClr val="000000"/>
                </a:solidFill>
              </a:defRPr>
            </a:pPr>
            <a:r>
              <a:rPr lang="en-AU" dirty="0"/>
              <a:t>We know. We deploy in more than 100 countries, from Somalia to Australia. And when lives are on the line, it’s critical that each deployment is right and that every stakeholder is heard. </a:t>
            </a:r>
          </a:p>
          <a:p>
            <a:pPr>
              <a:defRPr sz="1700">
                <a:solidFill>
                  <a:srgbClr val="000000"/>
                </a:solidFill>
              </a:defRPr>
            </a:pPr>
            <a:endParaRPr lang="en-AU" dirty="0"/>
          </a:p>
          <a:p>
            <a:pPr>
              <a:defRPr sz="1700">
                <a:solidFill>
                  <a:srgbClr val="000000"/>
                </a:solidFill>
              </a:defRPr>
            </a:pPr>
            <a:r>
              <a:rPr lang="en-AU" dirty="0"/>
              <a:t>That’s why it’s important to truly understand your situation, your infrastructure, your environment and your partners.</a:t>
            </a:r>
          </a:p>
          <a:p>
            <a:pPr>
              <a:defRPr sz="1700">
                <a:solidFill>
                  <a:srgbClr val="000000"/>
                </a:solidFill>
              </a:defRPr>
            </a:pPr>
            <a:endParaRPr lang="en-AU" dirty="0"/>
          </a:p>
          <a:p>
            <a:pPr>
              <a:defRPr sz="1700">
                <a:solidFill>
                  <a:srgbClr val="000000"/>
                </a:solidFill>
              </a:defRPr>
            </a:pPr>
            <a:r>
              <a:rPr lang="en-AU" dirty="0"/>
              <a:t>At Codan Communications, that’s what we’re best at.</a:t>
            </a:r>
          </a:p>
          <a:p>
            <a:pPr>
              <a:defRPr sz="1700">
                <a:solidFill>
                  <a:srgbClr val="000000"/>
                </a:solidFill>
              </a:defRPr>
            </a:pPr>
            <a:endParaRPr lang="en-AU" dirty="0"/>
          </a:p>
          <a:p>
            <a:pPr>
              <a:defRPr sz="1700">
                <a:solidFill>
                  <a:srgbClr val="000000"/>
                </a:solidFill>
              </a:defRPr>
            </a:pPr>
            <a:r>
              <a:rPr lang="en-AU" dirty="0"/>
              <a:t>Not fitting your situation into our products, but really understanding what’s at stake and tailoring solutions and resources. </a:t>
            </a:r>
          </a:p>
          <a:p>
            <a:pPr>
              <a:defRPr sz="1700">
                <a:solidFill>
                  <a:srgbClr val="000000"/>
                </a:solidFill>
              </a:defRPr>
            </a:pPr>
            <a:endParaRPr lang="en-AU" dirty="0"/>
          </a:p>
          <a:p>
            <a:pPr>
              <a:defRPr sz="1700" b="1">
                <a:solidFill>
                  <a:srgbClr val="000000"/>
                </a:solidFill>
              </a:defRPr>
            </a:pPr>
            <a:r>
              <a:rPr lang="en-AU" dirty="0"/>
              <a:t>So whenever you work with Codan, you know that right from the start, you’ll be heard.</a:t>
            </a:r>
          </a:p>
          <a:p>
            <a:endParaRPr lang="en-AU" dirty="0"/>
          </a:p>
        </p:txBody>
      </p:sp>
      <p:sp>
        <p:nvSpPr>
          <p:cNvPr id="7" name="Title 6"/>
          <p:cNvSpPr>
            <a:spLocks noGrp="1"/>
          </p:cNvSpPr>
          <p:nvPr>
            <p:ph type="title"/>
          </p:nvPr>
        </p:nvSpPr>
        <p:spPr>
          <a:xfrm>
            <a:off x="0" y="256086"/>
            <a:ext cx="6100354" cy="646331"/>
          </a:xfrm>
        </p:spPr>
        <p:txBody>
          <a:bodyPr/>
          <a:lstStyle/>
          <a:p>
            <a:r>
              <a:rPr lang="en-AU" dirty="0"/>
              <a:t>CODAN COMMUNICATIONS</a:t>
            </a:r>
          </a:p>
        </p:txBody>
      </p:sp>
    </p:spTree>
    <p:extLst>
      <p:ext uri="{BB962C8B-B14F-4D97-AF65-F5344CB8AC3E}">
        <p14:creationId xmlns:p14="http://schemas.microsoft.com/office/powerpoint/2010/main" val="241475707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586" y="576960"/>
            <a:ext cx="15290213" cy="7981979"/>
          </a:xfrm>
          <a:prstGeom prst="rect">
            <a:avLst/>
          </a:prstGeom>
        </p:spPr>
      </p:pic>
      <p:sp>
        <p:nvSpPr>
          <p:cNvPr id="23" name="Shape 190"/>
          <p:cNvSpPr/>
          <p:nvPr/>
        </p:nvSpPr>
        <p:spPr>
          <a:xfrm>
            <a:off x="5723933" y="7772403"/>
            <a:ext cx="6786722" cy="1441845"/>
          </a:xfrm>
          <a:prstGeom prst="rect">
            <a:avLst/>
          </a:prstGeom>
          <a:solidFill>
            <a:srgbClr val="000000">
              <a:alpha val="80000"/>
            </a:srgbClr>
          </a:solidFill>
          <a:ln w="3175">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a:p>
        </p:txBody>
      </p:sp>
      <p:sp>
        <p:nvSpPr>
          <p:cNvPr id="24" name="Shape 191"/>
          <p:cNvSpPr/>
          <p:nvPr/>
        </p:nvSpPr>
        <p:spPr>
          <a:xfrm>
            <a:off x="5831092" y="7885664"/>
            <a:ext cx="6499453" cy="1242648"/>
          </a:xfrm>
          <a:prstGeom prst="rect">
            <a:avLst/>
          </a:prstGeom>
          <a:ln w="3175">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p>
            <a:pPr>
              <a:spcAft>
                <a:spcPts val="600"/>
              </a:spcAft>
              <a:defRPr sz="1800">
                <a:solidFill>
                  <a:srgbClr val="FFFFFF"/>
                </a:solidFill>
              </a:defRPr>
            </a:pPr>
            <a:r>
              <a:rPr dirty="0"/>
              <a:t>You’ll find our engineers in the harshest environments on earth. In fact, that’s where they thrive. </a:t>
            </a:r>
          </a:p>
          <a:p>
            <a:pPr>
              <a:defRPr sz="1800">
                <a:solidFill>
                  <a:srgbClr val="FFFFFF"/>
                </a:solidFill>
              </a:defRPr>
            </a:pPr>
            <a:r>
              <a:rPr dirty="0"/>
              <a:t>So while you’ll find our offices in major cities around the world, you’ll find our team on the ground in more than 1</a:t>
            </a:r>
            <a:r>
              <a:rPr lang="en-AU" dirty="0"/>
              <a:t>0</a:t>
            </a:r>
            <a:r>
              <a:rPr dirty="0"/>
              <a:t>0 countries.</a:t>
            </a:r>
          </a:p>
        </p:txBody>
      </p:sp>
      <p:sp>
        <p:nvSpPr>
          <p:cNvPr id="7" name="Title 6"/>
          <p:cNvSpPr>
            <a:spLocks noGrp="1"/>
          </p:cNvSpPr>
          <p:nvPr>
            <p:ph type="title"/>
          </p:nvPr>
        </p:nvSpPr>
        <p:spPr>
          <a:xfrm>
            <a:off x="0" y="256086"/>
            <a:ext cx="3875544" cy="646331"/>
          </a:xfrm>
        </p:spPr>
        <p:txBody>
          <a:bodyPr/>
          <a:lstStyle/>
          <a:p>
            <a:r>
              <a:rPr lang="en-AU" dirty="0"/>
              <a:t>WHERE WE GO</a:t>
            </a:r>
          </a:p>
        </p:txBody>
      </p:sp>
    </p:spTree>
    <p:extLst>
      <p:ext uri="{BB962C8B-B14F-4D97-AF65-F5344CB8AC3E}">
        <p14:creationId xmlns:p14="http://schemas.microsoft.com/office/powerpoint/2010/main" val="264722835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4776"/>
            <a:ext cx="17335047" cy="9749817"/>
          </a:xfrm>
          <a:prstGeom prst="rect">
            <a:avLst/>
          </a:prstGeom>
        </p:spPr>
      </p:pic>
      <p:sp>
        <p:nvSpPr>
          <p:cNvPr id="21" name="Rectangle 20"/>
          <p:cNvSpPr/>
          <p:nvPr/>
        </p:nvSpPr>
        <p:spPr>
          <a:xfrm>
            <a:off x="512233" y="8720667"/>
            <a:ext cx="3136900" cy="554566"/>
          </a:xfrm>
          <a:prstGeom prst="rect">
            <a:avLst/>
          </a:prstGeom>
          <a:solidFill>
            <a:schemeClr val="tx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990" y="8597900"/>
            <a:ext cx="3372177" cy="821414"/>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b="13768"/>
          <a:stretch/>
        </p:blipFill>
        <p:spPr>
          <a:xfrm>
            <a:off x="6889525" y="1533348"/>
            <a:ext cx="3528448" cy="1287871"/>
          </a:xfrm>
          <a:prstGeom prst="rect">
            <a:avLst/>
          </a:prstGeom>
        </p:spPr>
      </p:pic>
      <p:sp>
        <p:nvSpPr>
          <p:cNvPr id="4" name="Title 3"/>
          <p:cNvSpPr>
            <a:spLocks noGrp="1"/>
          </p:cNvSpPr>
          <p:nvPr>
            <p:ph type="title"/>
          </p:nvPr>
        </p:nvSpPr>
        <p:spPr>
          <a:xfrm>
            <a:off x="0" y="256086"/>
            <a:ext cx="6115664" cy="646331"/>
          </a:xfrm>
        </p:spPr>
        <p:txBody>
          <a:bodyPr/>
          <a:lstStyle/>
          <a:p>
            <a:r>
              <a:rPr lang="en-AU" dirty="0"/>
              <a:t>Codan communications</a:t>
            </a:r>
          </a:p>
        </p:txBody>
      </p:sp>
      <p:sp>
        <p:nvSpPr>
          <p:cNvPr id="5" name="Shape 159"/>
          <p:cNvSpPr/>
          <p:nvPr/>
        </p:nvSpPr>
        <p:spPr>
          <a:xfrm>
            <a:off x="4498056" y="6715976"/>
            <a:ext cx="8649908" cy="1442703"/>
          </a:xfrm>
          <a:prstGeom prst="rect">
            <a:avLst/>
          </a:prstGeom>
          <a:ln w="3175">
            <a:miter lim="400000"/>
          </a:ln>
          <a:extLst>
            <a:ext uri="{C572A759-6A51-4108-AA02-DFA0A04FC94B}">
              <ma14:wrappingTextBoxFlag xmlns:ma14="http://schemas.microsoft.com/office/mac/drawingml/2011/main" xmlns="" val="1"/>
            </a:ext>
          </a:extLst>
        </p:spPr>
        <p:txBody>
          <a:bodyPr wrap="square" lIns="28575" tIns="28575" rIns="28575" bIns="28575" anchor="ctr">
            <a:spAutoFit/>
          </a:bodyPr>
          <a:lstStyle/>
          <a:p>
            <a:pPr algn="ctr">
              <a:defRPr sz="1700">
                <a:solidFill>
                  <a:srgbClr val="000000"/>
                </a:solidFill>
              </a:defRPr>
            </a:pPr>
            <a:r>
              <a:rPr sz="1800" dirty="0"/>
              <a:t>We deploy in more than 1</a:t>
            </a:r>
            <a:r>
              <a:rPr lang="en-AU" sz="1800" dirty="0"/>
              <a:t>0</a:t>
            </a:r>
            <a:r>
              <a:rPr sz="1800" dirty="0"/>
              <a:t>0 countries, from </a:t>
            </a:r>
            <a:r>
              <a:rPr lang="en-US" sz="1800" dirty="0"/>
              <a:t>Africa</a:t>
            </a:r>
            <a:r>
              <a:rPr sz="1800" dirty="0"/>
              <a:t> to Australia</a:t>
            </a:r>
            <a:r>
              <a:rPr lang="en-US" sz="1800" dirty="0"/>
              <a:t> to the United States</a:t>
            </a:r>
            <a:r>
              <a:rPr lang="en-AU" sz="1800" dirty="0"/>
              <a:t>. We know</a:t>
            </a:r>
            <a:r>
              <a:rPr sz="1800" dirty="0"/>
              <a:t> it’s critical that each deployment is right and that every</a:t>
            </a:r>
            <a:r>
              <a:rPr lang="en-AU" sz="1800" dirty="0"/>
              <a:t>one</a:t>
            </a:r>
            <a:r>
              <a:rPr sz="1800" dirty="0"/>
              <a:t> </a:t>
            </a:r>
            <a:r>
              <a:rPr sz="1800" b="1" dirty="0"/>
              <a:t>is heard</a:t>
            </a:r>
            <a:r>
              <a:rPr sz="1800" dirty="0"/>
              <a:t>. </a:t>
            </a:r>
          </a:p>
          <a:p>
            <a:pPr algn="ctr">
              <a:defRPr sz="1700">
                <a:solidFill>
                  <a:srgbClr val="000000"/>
                </a:solidFill>
              </a:defRPr>
            </a:pPr>
            <a:endParaRPr lang="en-US" sz="1800" dirty="0"/>
          </a:p>
          <a:p>
            <a:pPr algn="ctr">
              <a:defRPr sz="1700">
                <a:solidFill>
                  <a:srgbClr val="000000"/>
                </a:solidFill>
              </a:defRPr>
            </a:pPr>
            <a:endParaRPr sz="1800" dirty="0"/>
          </a:p>
          <a:p>
            <a:pPr algn="ctr">
              <a:defRPr sz="1700">
                <a:solidFill>
                  <a:srgbClr val="000000"/>
                </a:solidFill>
              </a:defRPr>
            </a:pPr>
            <a:r>
              <a:rPr lang="en-AU" sz="1800" dirty="0"/>
              <a:t>We understand what’s at stake to ensure you’ll always </a:t>
            </a:r>
            <a:r>
              <a:rPr lang="en-AU" sz="1800" b="1" dirty="0"/>
              <a:t>be heard.</a:t>
            </a:r>
            <a:endParaRPr sz="1800" dirty="0"/>
          </a:p>
        </p:txBody>
      </p:sp>
      <p:sp>
        <p:nvSpPr>
          <p:cNvPr id="6" name="Shape 290"/>
          <p:cNvSpPr/>
          <p:nvPr/>
        </p:nvSpPr>
        <p:spPr>
          <a:xfrm flipV="1">
            <a:off x="8653749" y="2805847"/>
            <a:ext cx="2" cy="825903"/>
          </a:xfrm>
          <a:prstGeom prst="line">
            <a:avLst/>
          </a:prstGeom>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sz="1800"/>
          </a:p>
        </p:txBody>
      </p:sp>
      <p:sp>
        <p:nvSpPr>
          <p:cNvPr id="7" name="Shape 295"/>
          <p:cNvSpPr/>
          <p:nvPr/>
        </p:nvSpPr>
        <p:spPr>
          <a:xfrm flipH="1" flipV="1">
            <a:off x="1860330" y="3620802"/>
            <a:ext cx="13618306" cy="2"/>
          </a:xfrm>
          <a:prstGeom prst="line">
            <a:avLst/>
          </a:prstGeom>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sz="1800"/>
          </a:p>
        </p:txBody>
      </p:sp>
      <p:sp>
        <p:nvSpPr>
          <p:cNvPr id="8" name="Shape 296"/>
          <p:cNvSpPr/>
          <p:nvPr/>
        </p:nvSpPr>
        <p:spPr>
          <a:xfrm>
            <a:off x="1865556" y="3633974"/>
            <a:ext cx="2" cy="362439"/>
          </a:xfrm>
          <a:prstGeom prst="line">
            <a:avLst/>
          </a:prstGeom>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sz="1800"/>
          </a:p>
        </p:txBody>
      </p:sp>
      <p:sp>
        <p:nvSpPr>
          <p:cNvPr id="9" name="Shape 297"/>
          <p:cNvSpPr/>
          <p:nvPr/>
        </p:nvSpPr>
        <p:spPr>
          <a:xfrm>
            <a:off x="12071951" y="3633974"/>
            <a:ext cx="2" cy="362439"/>
          </a:xfrm>
          <a:prstGeom prst="line">
            <a:avLst/>
          </a:prstGeom>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sz="1800"/>
          </a:p>
        </p:txBody>
      </p:sp>
      <p:sp>
        <p:nvSpPr>
          <p:cNvPr id="10" name="Shape 299"/>
          <p:cNvSpPr/>
          <p:nvPr/>
        </p:nvSpPr>
        <p:spPr>
          <a:xfrm>
            <a:off x="5254307" y="3633974"/>
            <a:ext cx="0" cy="362439"/>
          </a:xfrm>
          <a:prstGeom prst="line">
            <a:avLst/>
          </a:prstGeom>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sz="1800"/>
          </a:p>
        </p:txBody>
      </p:sp>
      <p:sp>
        <p:nvSpPr>
          <p:cNvPr id="11" name="Shape 300"/>
          <p:cNvSpPr/>
          <p:nvPr/>
        </p:nvSpPr>
        <p:spPr>
          <a:xfrm>
            <a:off x="15480774" y="3633974"/>
            <a:ext cx="2" cy="362439"/>
          </a:xfrm>
          <a:prstGeom prst="line">
            <a:avLst/>
          </a:prstGeom>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sz="1800"/>
          </a:p>
        </p:txBody>
      </p:sp>
      <p:sp>
        <p:nvSpPr>
          <p:cNvPr id="16" name="Shape 299"/>
          <p:cNvSpPr/>
          <p:nvPr/>
        </p:nvSpPr>
        <p:spPr>
          <a:xfrm>
            <a:off x="8663129" y="3633974"/>
            <a:ext cx="0" cy="362439"/>
          </a:xfrm>
          <a:prstGeom prst="line">
            <a:avLst/>
          </a:prstGeom>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sz="1800"/>
          </a:p>
        </p:txBody>
      </p:sp>
      <p:grpSp>
        <p:nvGrpSpPr>
          <p:cNvPr id="30" name="Group 29"/>
          <p:cNvGrpSpPr/>
          <p:nvPr/>
        </p:nvGrpSpPr>
        <p:grpSpPr>
          <a:xfrm>
            <a:off x="10884531" y="4116696"/>
            <a:ext cx="2374840" cy="2164200"/>
            <a:chOff x="689005" y="4238067"/>
            <a:chExt cx="2374840" cy="2164200"/>
          </a:xfrm>
        </p:grpSpPr>
        <p:pic>
          <p:nvPicPr>
            <p:cNvPr id="18" name="519317752.jpg"/>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r="13728"/>
            <a:stretch/>
          </p:blipFill>
          <p:spPr>
            <a:xfrm>
              <a:off x="689005" y="4238067"/>
              <a:ext cx="2374840" cy="1828800"/>
            </a:xfrm>
            <a:prstGeom prst="rect">
              <a:avLst/>
            </a:prstGeom>
            <a:ln w="3175">
              <a:miter lim="400000"/>
            </a:ln>
          </p:spPr>
        </p:pic>
        <p:sp>
          <p:nvSpPr>
            <p:cNvPr id="23" name="Shape 159"/>
            <p:cNvSpPr/>
            <p:nvPr/>
          </p:nvSpPr>
          <p:spPr>
            <a:xfrm>
              <a:off x="689005" y="6067560"/>
              <a:ext cx="2374840" cy="334707"/>
            </a:xfrm>
            <a:prstGeom prst="rect">
              <a:avLst/>
            </a:prstGeom>
            <a:ln w="3175">
              <a:miter lim="400000"/>
            </a:ln>
            <a:extLst>
              <a:ext uri="{C572A759-6A51-4108-AA02-DFA0A04FC94B}">
                <ma14:wrappingTextBoxFlag xmlns:ma14="http://schemas.microsoft.com/office/mac/drawingml/2011/main" xmlns="" val="1"/>
              </a:ext>
            </a:extLst>
          </p:spPr>
          <p:txBody>
            <a:bodyPr wrap="square" lIns="28575" tIns="28575" rIns="28575" bIns="28575" anchor="ctr">
              <a:spAutoFit/>
            </a:bodyPr>
            <a:lstStyle/>
            <a:p>
              <a:pPr algn="ctr">
                <a:defRPr sz="1700">
                  <a:solidFill>
                    <a:srgbClr val="000000"/>
                  </a:solidFill>
                </a:defRPr>
              </a:pPr>
              <a:r>
                <a:rPr lang="en-AU" sz="1800" dirty="0"/>
                <a:t>Humanitarian</a:t>
              </a:r>
              <a:endParaRPr sz="1800" dirty="0"/>
            </a:p>
          </p:txBody>
        </p:sp>
      </p:grpSp>
      <p:grpSp>
        <p:nvGrpSpPr>
          <p:cNvPr id="29" name="Group 28"/>
          <p:cNvGrpSpPr/>
          <p:nvPr/>
        </p:nvGrpSpPr>
        <p:grpSpPr>
          <a:xfrm>
            <a:off x="7507044" y="4131304"/>
            <a:ext cx="2375717" cy="2171272"/>
            <a:chOff x="4090037" y="4234391"/>
            <a:chExt cx="2375717" cy="2171272"/>
          </a:xfrm>
        </p:grpSpPr>
        <p:pic>
          <p:nvPicPr>
            <p:cNvPr id="15" name="Picture 14"/>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a:ext>
              </a:extLst>
            </a:blip>
            <a:srcRect/>
            <a:stretch/>
          </p:blipFill>
          <p:spPr>
            <a:xfrm>
              <a:off x="4090254" y="4234391"/>
              <a:ext cx="2375500" cy="1828800"/>
            </a:xfrm>
            <a:prstGeom prst="rect">
              <a:avLst/>
            </a:prstGeom>
          </p:spPr>
        </p:pic>
        <p:sp>
          <p:nvSpPr>
            <p:cNvPr id="24" name="Shape 159"/>
            <p:cNvSpPr/>
            <p:nvPr/>
          </p:nvSpPr>
          <p:spPr>
            <a:xfrm>
              <a:off x="4090037" y="6070956"/>
              <a:ext cx="2374840" cy="334707"/>
            </a:xfrm>
            <a:prstGeom prst="rect">
              <a:avLst/>
            </a:prstGeom>
            <a:ln w="3175">
              <a:miter lim="400000"/>
            </a:ln>
            <a:extLst>
              <a:ext uri="{C572A759-6A51-4108-AA02-DFA0A04FC94B}">
                <ma14:wrappingTextBoxFlag xmlns:ma14="http://schemas.microsoft.com/office/mac/drawingml/2011/main" xmlns="" val="1"/>
              </a:ext>
            </a:extLst>
          </p:spPr>
          <p:txBody>
            <a:bodyPr wrap="square" lIns="28575" tIns="28575" rIns="28575" bIns="28575" anchor="ctr">
              <a:spAutoFit/>
            </a:bodyPr>
            <a:lstStyle/>
            <a:p>
              <a:pPr algn="ctr">
                <a:defRPr sz="1700">
                  <a:solidFill>
                    <a:srgbClr val="000000"/>
                  </a:solidFill>
                </a:defRPr>
              </a:pPr>
              <a:r>
                <a:rPr lang="en-AU" sz="1800" dirty="0"/>
                <a:t>Peacekeeping</a:t>
              </a:r>
              <a:endParaRPr sz="1800" dirty="0"/>
            </a:p>
          </p:txBody>
        </p:sp>
      </p:grpSp>
      <p:grpSp>
        <p:nvGrpSpPr>
          <p:cNvPr id="28" name="Group 27"/>
          <p:cNvGrpSpPr/>
          <p:nvPr/>
        </p:nvGrpSpPr>
        <p:grpSpPr>
          <a:xfrm>
            <a:off x="14302791" y="4131102"/>
            <a:ext cx="2374840" cy="2167369"/>
            <a:chOff x="7492163" y="4229688"/>
            <a:chExt cx="2374840" cy="2167369"/>
          </a:xfrm>
        </p:grpSpPr>
        <p:pic>
          <p:nvPicPr>
            <p:cNvPr id="17" name="165528062.jpg"/>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a:ext>
              </a:extLst>
            </a:blip>
            <a:srcRect/>
            <a:stretch/>
          </p:blipFill>
          <p:spPr>
            <a:xfrm>
              <a:off x="7492163" y="4229688"/>
              <a:ext cx="2374840" cy="1828800"/>
            </a:xfrm>
            <a:prstGeom prst="rect">
              <a:avLst/>
            </a:prstGeom>
            <a:ln w="3175">
              <a:miter lim="400000"/>
            </a:ln>
          </p:spPr>
        </p:pic>
        <p:sp>
          <p:nvSpPr>
            <p:cNvPr id="25" name="Shape 159"/>
            <p:cNvSpPr/>
            <p:nvPr/>
          </p:nvSpPr>
          <p:spPr>
            <a:xfrm>
              <a:off x="7492163" y="6062350"/>
              <a:ext cx="2374840" cy="334707"/>
            </a:xfrm>
            <a:prstGeom prst="rect">
              <a:avLst/>
            </a:prstGeom>
            <a:ln w="3175">
              <a:miter lim="400000"/>
            </a:ln>
            <a:extLst>
              <a:ext uri="{C572A759-6A51-4108-AA02-DFA0A04FC94B}">
                <ma14:wrappingTextBoxFlag xmlns:ma14="http://schemas.microsoft.com/office/mac/drawingml/2011/main" xmlns="" val="1"/>
              </a:ext>
            </a:extLst>
          </p:spPr>
          <p:txBody>
            <a:bodyPr wrap="square" lIns="28575" tIns="28575" rIns="28575" bIns="28575" anchor="ctr">
              <a:spAutoFit/>
            </a:bodyPr>
            <a:lstStyle/>
            <a:p>
              <a:pPr algn="ctr">
                <a:defRPr sz="1700">
                  <a:solidFill>
                    <a:srgbClr val="000000"/>
                  </a:solidFill>
                </a:defRPr>
              </a:pPr>
              <a:r>
                <a:rPr lang="en-AU" sz="1800" dirty="0"/>
                <a:t>Commercial</a:t>
              </a:r>
              <a:endParaRPr sz="1800" dirty="0"/>
            </a:p>
          </p:txBody>
        </p:sp>
      </p:grpSp>
      <p:grpSp>
        <p:nvGrpSpPr>
          <p:cNvPr id="2" name="Group 1"/>
          <p:cNvGrpSpPr/>
          <p:nvPr/>
        </p:nvGrpSpPr>
        <p:grpSpPr>
          <a:xfrm>
            <a:off x="676993" y="4119180"/>
            <a:ext cx="2377126" cy="2167596"/>
            <a:chOff x="10896106" y="4238067"/>
            <a:chExt cx="2377126" cy="2167596"/>
          </a:xfrm>
        </p:grpSpPr>
        <p:pic>
          <p:nvPicPr>
            <p:cNvPr id="13" name="Picture 12"/>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flipH="1">
              <a:off x="10897612" y="4238067"/>
              <a:ext cx="2375620" cy="1828800"/>
            </a:xfrm>
            <a:prstGeom prst="rect">
              <a:avLst/>
            </a:prstGeom>
          </p:spPr>
        </p:pic>
        <p:sp>
          <p:nvSpPr>
            <p:cNvPr id="26" name="Shape 159"/>
            <p:cNvSpPr/>
            <p:nvPr/>
          </p:nvSpPr>
          <p:spPr>
            <a:xfrm>
              <a:off x="10896106" y="6070956"/>
              <a:ext cx="2374840" cy="334707"/>
            </a:xfrm>
            <a:prstGeom prst="rect">
              <a:avLst/>
            </a:prstGeom>
            <a:ln w="3175">
              <a:miter lim="400000"/>
            </a:ln>
            <a:extLst>
              <a:ext uri="{C572A759-6A51-4108-AA02-DFA0A04FC94B}">
                <ma14:wrappingTextBoxFlag xmlns:ma14="http://schemas.microsoft.com/office/mac/drawingml/2011/main" xmlns="" val="1"/>
              </a:ext>
            </a:extLst>
          </p:spPr>
          <p:txBody>
            <a:bodyPr wrap="square" lIns="28575" tIns="28575" rIns="28575" bIns="28575" anchor="ctr">
              <a:spAutoFit/>
            </a:bodyPr>
            <a:lstStyle/>
            <a:p>
              <a:pPr algn="ctr">
                <a:defRPr sz="1700">
                  <a:solidFill>
                    <a:srgbClr val="000000"/>
                  </a:solidFill>
                </a:defRPr>
              </a:pPr>
              <a:r>
                <a:rPr lang="en-AU" sz="1800" dirty="0"/>
                <a:t>Military </a:t>
              </a:r>
              <a:endParaRPr sz="1800" dirty="0"/>
            </a:p>
          </p:txBody>
        </p:sp>
      </p:grpSp>
      <p:pic>
        <p:nvPicPr>
          <p:cNvPr id="14" name="Picture 13"/>
          <p:cNvPicPr>
            <a:picLocks noChangeAspect="1"/>
          </p:cNvPicPr>
          <p:nvPr/>
        </p:nvPicPr>
        <p:blipFill rotWithShape="1">
          <a:blip r:embed="rId13" cstate="print">
            <a:extLst>
              <a:ext uri="{28A0092B-C50C-407E-A947-70E740481C1C}">
                <a14:useLocalDpi xmlns:a14="http://schemas.microsoft.com/office/drawing/2010/main" val="0"/>
              </a:ext>
            </a:extLst>
          </a:blip>
          <a:srcRect r="6594"/>
          <a:stretch/>
        </p:blipFill>
        <p:spPr>
          <a:xfrm>
            <a:off x="4078085" y="4116696"/>
            <a:ext cx="2565783" cy="1831284"/>
          </a:xfrm>
          <a:prstGeom prst="rect">
            <a:avLst/>
          </a:prstGeom>
        </p:spPr>
      </p:pic>
      <p:sp>
        <p:nvSpPr>
          <p:cNvPr id="27" name="Shape 159"/>
          <p:cNvSpPr/>
          <p:nvPr/>
        </p:nvSpPr>
        <p:spPr>
          <a:xfrm>
            <a:off x="4088784" y="5952069"/>
            <a:ext cx="2374840" cy="334707"/>
          </a:xfrm>
          <a:prstGeom prst="rect">
            <a:avLst/>
          </a:prstGeom>
          <a:ln w="3175">
            <a:miter lim="400000"/>
          </a:ln>
          <a:extLst>
            <a:ext uri="{C572A759-6A51-4108-AA02-DFA0A04FC94B}">
              <ma14:wrappingTextBoxFlag xmlns:ma14="http://schemas.microsoft.com/office/mac/drawingml/2011/main" xmlns="" val="1"/>
            </a:ext>
          </a:extLst>
        </p:spPr>
        <p:txBody>
          <a:bodyPr wrap="square" lIns="28575" tIns="28575" rIns="28575" bIns="28575" anchor="ctr">
            <a:spAutoFit/>
          </a:bodyPr>
          <a:lstStyle/>
          <a:p>
            <a:pPr algn="ctr">
              <a:defRPr sz="1700">
                <a:solidFill>
                  <a:srgbClr val="000000"/>
                </a:solidFill>
              </a:defRPr>
            </a:pPr>
            <a:r>
              <a:rPr lang="en-AU" sz="1800" dirty="0"/>
              <a:t>Domestic Security </a:t>
            </a:r>
            <a:endParaRPr sz="1800" dirty="0"/>
          </a:p>
        </p:txBody>
      </p:sp>
    </p:spTree>
    <p:extLst>
      <p:ext uri="{BB962C8B-B14F-4D97-AF65-F5344CB8AC3E}">
        <p14:creationId xmlns:p14="http://schemas.microsoft.com/office/powerpoint/2010/main" val="346837528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10952" y="7633234"/>
            <a:ext cx="3395160" cy="1048460"/>
            <a:chOff x="4469796" y="5350404"/>
            <a:chExt cx="3395160" cy="1048460"/>
          </a:xfrm>
        </p:grpSpPr>
        <p:sp>
          <p:nvSpPr>
            <p:cNvPr id="5" name="Shape 315"/>
            <p:cNvSpPr/>
            <p:nvPr/>
          </p:nvSpPr>
          <p:spPr>
            <a:xfrm>
              <a:off x="4469796" y="5350404"/>
              <a:ext cx="3395160" cy="673261"/>
            </a:xfrm>
            <a:prstGeom prst="rect">
              <a:avLst/>
            </a:prstGeom>
            <a:ln w="3175">
              <a:miter lim="400000"/>
            </a:ln>
            <a:extLst>
              <a:ext uri="{C572A759-6A51-4108-AA02-DFA0A04FC94B}">
                <ma14:wrappingTextBoxFlag xmlns="" xmlns:ma14="http://schemas.microsoft.com/office/mac/drawingml/2011/main" val="1"/>
              </a:ext>
            </a:extLst>
          </p:spPr>
          <p:txBody>
            <a:bodyPr wrap="none" lIns="28575" tIns="28575" rIns="28575" bIns="28575" anchor="ctr">
              <a:spAutoFit/>
            </a:bodyPr>
            <a:lstStyle>
              <a:lvl1pPr algn="ctr" defTabSz="584200">
                <a:defRPr sz="4800">
                  <a:solidFill>
                    <a:srgbClr val="FFFFFF"/>
                  </a:solidFill>
                  <a:latin typeface="+mn-lt"/>
                  <a:ea typeface="+mn-ea"/>
                  <a:cs typeface="+mn-cs"/>
                  <a:sym typeface="Helvetica Neue Bold Condensed"/>
                </a:defRPr>
              </a:lvl1pPr>
            </a:lstStyle>
            <a:p>
              <a:pPr algn="l"/>
              <a:r>
                <a:rPr lang="en-AU" sz="4000" b="1" dirty="0">
                  <a:latin typeface="+mj-lt"/>
                </a:rPr>
                <a:t>CODAN LIMITED</a:t>
              </a:r>
              <a:endParaRPr sz="4000" b="1" dirty="0">
                <a:latin typeface="+mj-lt"/>
              </a:endParaRPr>
            </a:p>
          </p:txBody>
        </p:sp>
        <p:sp>
          <p:nvSpPr>
            <p:cNvPr id="6" name="Shape 316"/>
            <p:cNvSpPr/>
            <p:nvPr/>
          </p:nvSpPr>
          <p:spPr>
            <a:xfrm flipV="1">
              <a:off x="4504521" y="6043036"/>
              <a:ext cx="3232786" cy="0"/>
            </a:xfrm>
            <a:prstGeom prst="line">
              <a:avLst/>
            </a:prstGeom>
            <a:ln w="6350">
              <a:solidFill>
                <a:srgbClr val="FFFFFF"/>
              </a:solidFill>
              <a:miter lim="400000"/>
            </a:ln>
          </p:spPr>
          <p:txBody>
            <a:bodyPr lIns="28575" tIns="28575" rIns="28575" bIns="28575" anchor="ctr"/>
            <a:lstStyle/>
            <a:p>
              <a:pPr defTabSz="584200">
                <a:defRPr sz="1800">
                  <a:solidFill>
                    <a:srgbClr val="FFFFFF"/>
                  </a:solidFill>
                  <a:latin typeface="Helvetica Neue Medium"/>
                  <a:ea typeface="Helvetica Neue Medium"/>
                  <a:cs typeface="Helvetica Neue Medium"/>
                  <a:sym typeface="Helvetica Neue Medium"/>
                </a:defRPr>
              </a:pPr>
              <a:endParaRPr>
                <a:latin typeface="+mj-lt"/>
              </a:endParaRPr>
            </a:p>
          </p:txBody>
        </p:sp>
        <p:sp>
          <p:nvSpPr>
            <p:cNvPr id="7" name="Shape 317"/>
            <p:cNvSpPr/>
            <p:nvPr/>
          </p:nvSpPr>
          <p:spPr>
            <a:xfrm>
              <a:off x="4469796" y="6064157"/>
              <a:ext cx="3084179" cy="334707"/>
            </a:xfrm>
            <a:prstGeom prst="rect">
              <a:avLst/>
            </a:prstGeom>
            <a:ln w="3175">
              <a:miter lim="400000"/>
            </a:ln>
            <a:extLst>
              <a:ext uri="{C572A759-6A51-4108-AA02-DFA0A04FC94B}">
                <ma14:wrappingTextBoxFlag xmlns="" xmlns:ma14="http://schemas.microsoft.com/office/mac/drawingml/2011/main" val="1"/>
              </a:ext>
            </a:extLst>
          </p:spPr>
          <p:txBody>
            <a:bodyPr wrap="none" lIns="28575" tIns="28575" rIns="28575" bIns="28575" anchor="ctr">
              <a:spAutoFit/>
            </a:bodyPr>
            <a:lstStyle>
              <a:lvl1pPr>
                <a:defRPr sz="1800">
                  <a:solidFill>
                    <a:srgbClr val="FFFFFF"/>
                  </a:solidFill>
                  <a:latin typeface="+mn-lt"/>
                  <a:ea typeface="+mn-ea"/>
                  <a:cs typeface="+mn-cs"/>
                  <a:sym typeface="Helvetica Neue Bold Condensed"/>
                </a:defRPr>
              </a:lvl1pPr>
            </a:lstStyle>
            <a:p>
              <a:r>
                <a:rPr lang="en-AU" dirty="0"/>
                <a:t>Innovation </a:t>
              </a:r>
              <a:r>
                <a:rPr lang="en-AU" b="1" dirty="0"/>
                <a:t>wherever you are</a:t>
              </a:r>
              <a:endParaRPr b="1" dirty="0"/>
            </a:p>
          </p:txBody>
        </p:sp>
      </p:gr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1938" y="5974007"/>
            <a:ext cx="2991618" cy="524611"/>
          </a:xfrm>
          <a:prstGeom prst="rect">
            <a:avLst/>
          </a:prstGeom>
        </p:spPr>
      </p:pic>
    </p:spTree>
    <p:extLst>
      <p:ext uri="{BB962C8B-B14F-4D97-AF65-F5344CB8AC3E}">
        <p14:creationId xmlns:p14="http://schemas.microsoft.com/office/powerpoint/2010/main" val="11628384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22526" y="7691103"/>
            <a:ext cx="5931112" cy="1036889"/>
            <a:chOff x="4469795" y="4991584"/>
            <a:chExt cx="5931112" cy="1036889"/>
          </a:xfrm>
        </p:grpSpPr>
        <p:sp>
          <p:nvSpPr>
            <p:cNvPr id="7" name="Shape 315"/>
            <p:cNvSpPr/>
            <p:nvPr/>
          </p:nvSpPr>
          <p:spPr>
            <a:xfrm>
              <a:off x="4469796" y="4991584"/>
              <a:ext cx="5076711" cy="673261"/>
            </a:xfrm>
            <a:prstGeom prst="rect">
              <a:avLst/>
            </a:prstGeom>
            <a:ln w="3175">
              <a:miter lim="400000"/>
            </a:ln>
            <a:extLst>
              <a:ext uri="{C572A759-6A51-4108-AA02-DFA0A04FC94B}">
                <ma14:wrappingTextBoxFlag xmlns="" xmlns:ma14="http://schemas.microsoft.com/office/mac/drawingml/2011/main" val="1"/>
              </a:ext>
            </a:extLst>
          </p:spPr>
          <p:txBody>
            <a:bodyPr wrap="none" lIns="28575" tIns="28575" rIns="28575" bIns="28575" anchor="ctr">
              <a:spAutoFit/>
            </a:bodyPr>
            <a:lstStyle>
              <a:lvl1pPr algn="ctr" defTabSz="584200">
                <a:defRPr sz="4800">
                  <a:solidFill>
                    <a:srgbClr val="FFFFFF"/>
                  </a:solidFill>
                  <a:latin typeface="+mn-lt"/>
                  <a:ea typeface="+mn-ea"/>
                  <a:cs typeface="+mn-cs"/>
                  <a:sym typeface="Helvetica Neue Bold Condensed"/>
                </a:defRPr>
              </a:lvl1pPr>
            </a:lstStyle>
            <a:p>
              <a:pPr algn="l"/>
              <a:r>
                <a:rPr lang="en-AU" sz="4000" b="1" dirty="0">
                  <a:latin typeface="+mj-lt"/>
                </a:rPr>
                <a:t>WHY PARTNER WITH US</a:t>
              </a:r>
              <a:endParaRPr sz="4000" b="1" dirty="0">
                <a:latin typeface="+mj-lt"/>
              </a:endParaRPr>
            </a:p>
          </p:txBody>
        </p:sp>
        <p:sp>
          <p:nvSpPr>
            <p:cNvPr id="8" name="Shape 316"/>
            <p:cNvSpPr/>
            <p:nvPr/>
          </p:nvSpPr>
          <p:spPr>
            <a:xfrm flipV="1">
              <a:off x="4469795" y="5661067"/>
              <a:ext cx="5931112" cy="0"/>
            </a:xfrm>
            <a:prstGeom prst="line">
              <a:avLst/>
            </a:prstGeom>
            <a:ln w="6350">
              <a:solidFill>
                <a:srgbClr val="FFFFFF"/>
              </a:solidFill>
              <a:miter lim="400000"/>
            </a:ln>
          </p:spPr>
          <p:txBody>
            <a:bodyPr lIns="28575" tIns="28575" rIns="28575" bIns="28575" anchor="ctr"/>
            <a:lstStyle/>
            <a:p>
              <a:pPr defTabSz="584200">
                <a:defRPr sz="1800">
                  <a:solidFill>
                    <a:srgbClr val="FFFFFF"/>
                  </a:solidFill>
                  <a:latin typeface="Helvetica Neue Medium"/>
                  <a:ea typeface="Helvetica Neue Medium"/>
                  <a:cs typeface="Helvetica Neue Medium"/>
                  <a:sym typeface="Helvetica Neue Medium"/>
                </a:defRPr>
              </a:pPr>
              <a:endParaRPr>
                <a:latin typeface="+mj-lt"/>
              </a:endParaRPr>
            </a:p>
          </p:txBody>
        </p:sp>
        <p:sp>
          <p:nvSpPr>
            <p:cNvPr id="9" name="Shape 317"/>
            <p:cNvSpPr/>
            <p:nvPr/>
          </p:nvSpPr>
          <p:spPr>
            <a:xfrm>
              <a:off x="4469796" y="5693766"/>
              <a:ext cx="5931111" cy="334707"/>
            </a:xfrm>
            <a:prstGeom prst="rect">
              <a:avLst/>
            </a:prstGeom>
            <a:ln w="3175">
              <a:miter lim="400000"/>
            </a:ln>
            <a:extLst>
              <a:ext uri="{C572A759-6A51-4108-AA02-DFA0A04FC94B}">
                <ma14:wrappingTextBoxFlag xmlns="" xmlns:ma14="http://schemas.microsoft.com/office/mac/drawingml/2011/main" val="1"/>
              </a:ext>
            </a:extLst>
          </p:spPr>
          <p:txBody>
            <a:bodyPr wrap="none" lIns="28575" tIns="28575" rIns="28575" bIns="28575" anchor="ctr">
              <a:spAutoFit/>
            </a:bodyPr>
            <a:lstStyle>
              <a:lvl1pPr>
                <a:defRPr sz="1800">
                  <a:solidFill>
                    <a:srgbClr val="FFFFFF"/>
                  </a:solidFill>
                  <a:latin typeface="+mn-lt"/>
                  <a:ea typeface="+mn-ea"/>
                  <a:cs typeface="+mn-cs"/>
                  <a:sym typeface="Helvetica Neue Bold Condensed"/>
                </a:defRPr>
              </a:lvl1pPr>
            </a:lstStyle>
            <a:p>
              <a:r>
                <a:rPr lang="en-AU" dirty="0"/>
                <a:t>We go where you go so your people can always </a:t>
              </a:r>
              <a:r>
                <a:rPr lang="en-AU" b="1" dirty="0"/>
                <a:t>be heard</a:t>
              </a:r>
              <a:endParaRPr b="1" dirty="0"/>
            </a:p>
          </p:txBody>
        </p:sp>
      </p:gr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45311"/>
          <a:stretch/>
        </p:blipFill>
        <p:spPr>
          <a:xfrm>
            <a:off x="498855" y="5439179"/>
            <a:ext cx="4339364" cy="1932767"/>
          </a:xfrm>
          <a:prstGeom prst="rect">
            <a:avLst/>
          </a:prstGeom>
        </p:spPr>
      </p:pic>
    </p:spTree>
    <p:extLst>
      <p:ext uri="{BB962C8B-B14F-4D97-AF65-F5344CB8AC3E}">
        <p14:creationId xmlns:p14="http://schemas.microsoft.com/office/powerpoint/2010/main" val="136877315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F093D20-FFE6-B64D-80D3-03C744264E4D}"/>
              </a:ext>
            </a:extLst>
          </p:cNvPr>
          <p:cNvPicPr>
            <a:picLocks noGrp="1" noChangeAspect="1"/>
          </p:cNvPicPr>
          <p:nvPr>
            <p:ph type="pic" sz="quarter" idx="15"/>
          </p:nvPr>
        </p:nvPicPr>
        <p:blipFill>
          <a:blip r:embed="rId2"/>
          <a:srcRect t="7924" b="7924"/>
          <a:stretch>
            <a:fillRect/>
          </a:stretch>
        </p:blipFill>
        <p:spPr>
          <a:xfrm>
            <a:off x="8862646" y="2474723"/>
            <a:ext cx="7907583" cy="7091308"/>
          </a:xfrm>
          <a:prstGeom prst="rect">
            <a:avLst/>
          </a:prstGeom>
        </p:spPr>
      </p:pic>
      <p:sp>
        <p:nvSpPr>
          <p:cNvPr id="5" name="Text Placeholder 4">
            <a:extLst>
              <a:ext uri="{FF2B5EF4-FFF2-40B4-BE49-F238E27FC236}">
                <a16:creationId xmlns:a16="http://schemas.microsoft.com/office/drawing/2014/main" id="{AD722ADF-48B8-D743-AB62-804022F420A7}"/>
              </a:ext>
            </a:extLst>
          </p:cNvPr>
          <p:cNvSpPr>
            <a:spLocks noGrp="1"/>
          </p:cNvSpPr>
          <p:nvPr>
            <p:ph type="body" sz="quarter" idx="14"/>
          </p:nvPr>
        </p:nvSpPr>
        <p:spPr>
          <a:xfrm>
            <a:off x="353646" y="2474723"/>
            <a:ext cx="7753350" cy="4998739"/>
          </a:xfrm>
        </p:spPr>
        <p:txBody>
          <a:bodyPr/>
          <a:lstStyle/>
          <a:p>
            <a:pPr marL="0" indent="0">
              <a:buNone/>
            </a:pPr>
            <a:r>
              <a:rPr lang="en-US" dirty="0"/>
              <a:t> </a:t>
            </a:r>
            <a:r>
              <a:rPr lang="en-US" b="1" dirty="0"/>
              <a:t>29 January 2019</a:t>
            </a:r>
            <a:endParaRPr lang="en-US" dirty="0"/>
          </a:p>
          <a:p>
            <a:r>
              <a:rPr lang="en-US" dirty="0"/>
              <a:t>Continuing to build its world class partnership network, </a:t>
            </a:r>
            <a:r>
              <a:rPr lang="en-US" dirty="0" err="1"/>
              <a:t>Codan</a:t>
            </a:r>
            <a:r>
              <a:rPr lang="en-US" dirty="0"/>
              <a:t> Communications is pleased to announce its new primary partner for the US, Mexico and Caribbean - NVIS Communications. Partnering with </a:t>
            </a:r>
            <a:r>
              <a:rPr lang="en-US" dirty="0" err="1"/>
              <a:t>Codan</a:t>
            </a:r>
            <a:r>
              <a:rPr lang="en-US" dirty="0"/>
              <a:t> was the next logical step for NVIS Communications to strengthen and diversify their offering to satisfy customer needs. </a:t>
            </a:r>
          </a:p>
          <a:p>
            <a:r>
              <a:rPr lang="en-US" dirty="0"/>
              <a:t>“NVIS has a very strong footprint and knowledge of HF Systems Integration and has always respected the reliability and quality of </a:t>
            </a:r>
            <a:r>
              <a:rPr lang="en-US" dirty="0" err="1"/>
              <a:t>Codan’s</a:t>
            </a:r>
            <a:r>
              <a:rPr lang="en-US" dirty="0"/>
              <a:t> products, in particular the engineering and support they offer. </a:t>
            </a:r>
            <a:r>
              <a:rPr lang="en-US" dirty="0" err="1"/>
              <a:t>Codan’s</a:t>
            </a:r>
            <a:r>
              <a:rPr lang="en-US" dirty="0"/>
              <a:t> strategic goals closely align with NVIS and we are very pleased to be working exclusively with </a:t>
            </a:r>
            <a:r>
              <a:rPr lang="en-US" dirty="0" err="1"/>
              <a:t>Codan</a:t>
            </a:r>
            <a:r>
              <a:rPr lang="en-US" dirty="0"/>
              <a:t> worldwide”, stated John Rosica, President of NVIS Communications LLC. </a:t>
            </a:r>
          </a:p>
          <a:p>
            <a:r>
              <a:rPr lang="en-US" dirty="0"/>
              <a:t>Throughout its long history, </a:t>
            </a:r>
            <a:r>
              <a:rPr lang="en-US" dirty="0" err="1"/>
              <a:t>Codan</a:t>
            </a:r>
            <a:r>
              <a:rPr lang="en-US" dirty="0"/>
              <a:t> has worked extensively alongside its partners worldwide to identify customer needs and ensure that its solutions meet their requirements. “</a:t>
            </a:r>
            <a:r>
              <a:rPr lang="en-US" dirty="0" err="1"/>
              <a:t>Codan</a:t>
            </a:r>
            <a:r>
              <a:rPr lang="en-US" dirty="0"/>
              <a:t> acknowledges its success through its partners and this appointment of NVIS Communications is significant for </a:t>
            </a:r>
            <a:r>
              <a:rPr lang="en-US" dirty="0" err="1"/>
              <a:t>Codan’s</a:t>
            </a:r>
            <a:r>
              <a:rPr lang="en-US" dirty="0"/>
              <a:t> continuing success in the Americas”, stated Michael Demos, Regional Sales Director, Americas. </a:t>
            </a:r>
          </a:p>
          <a:p>
            <a:endParaRPr lang="en-US" dirty="0"/>
          </a:p>
        </p:txBody>
      </p:sp>
      <p:sp>
        <p:nvSpPr>
          <p:cNvPr id="6" name="Text Placeholder 5">
            <a:extLst>
              <a:ext uri="{FF2B5EF4-FFF2-40B4-BE49-F238E27FC236}">
                <a16:creationId xmlns:a16="http://schemas.microsoft.com/office/drawing/2014/main" id="{72197DF2-E702-D243-900F-E93BCD1F567D}"/>
              </a:ext>
            </a:extLst>
          </p:cNvPr>
          <p:cNvSpPr>
            <a:spLocks noGrp="1"/>
          </p:cNvSpPr>
          <p:nvPr>
            <p:ph type="body" sz="quarter" idx="10"/>
          </p:nvPr>
        </p:nvSpPr>
        <p:spPr>
          <a:xfrm>
            <a:off x="0" y="538073"/>
            <a:ext cx="11605846" cy="1936650"/>
          </a:xfrm>
        </p:spPr>
        <p:txBody>
          <a:bodyPr/>
          <a:lstStyle/>
          <a:p>
            <a:br>
              <a:rPr lang="en-US" dirty="0"/>
            </a:br>
            <a:endParaRPr lang="en-US" dirty="0"/>
          </a:p>
          <a:p>
            <a:r>
              <a:rPr lang="en-US" dirty="0"/>
              <a:t> </a:t>
            </a:r>
            <a:r>
              <a:rPr lang="en-US" i="1" dirty="0" err="1"/>
              <a:t>Codan</a:t>
            </a:r>
            <a:r>
              <a:rPr lang="en-US" i="1" dirty="0"/>
              <a:t> Communications announces NVIS Communications as primary partner </a:t>
            </a:r>
          </a:p>
          <a:p>
            <a:r>
              <a:rPr lang="en-US" i="1" dirty="0"/>
              <a:t>for the United States, Mexico, and Caribbean. </a:t>
            </a:r>
            <a:endParaRPr lang="en-US" dirty="0"/>
          </a:p>
          <a:p>
            <a:endParaRPr lang="en-US" dirty="0"/>
          </a:p>
        </p:txBody>
      </p:sp>
      <p:sp>
        <p:nvSpPr>
          <p:cNvPr id="7" name="Title 6">
            <a:extLst>
              <a:ext uri="{FF2B5EF4-FFF2-40B4-BE49-F238E27FC236}">
                <a16:creationId xmlns:a16="http://schemas.microsoft.com/office/drawing/2014/main" id="{29BFB974-48CE-E044-A1E4-2C057C93C9F9}"/>
              </a:ext>
            </a:extLst>
          </p:cNvPr>
          <p:cNvSpPr>
            <a:spLocks noGrp="1"/>
          </p:cNvSpPr>
          <p:nvPr>
            <p:ph type="title"/>
          </p:nvPr>
        </p:nvSpPr>
        <p:spPr>
          <a:xfrm>
            <a:off x="0" y="256086"/>
            <a:ext cx="7009291" cy="646331"/>
          </a:xfrm>
        </p:spPr>
        <p:txBody>
          <a:bodyPr/>
          <a:lstStyle/>
          <a:p>
            <a:r>
              <a:rPr lang="en-US" dirty="0"/>
              <a:t>NEW STRATEGIC PARTNERSHIP</a:t>
            </a:r>
          </a:p>
        </p:txBody>
      </p:sp>
    </p:spTree>
    <p:extLst>
      <p:ext uri="{BB962C8B-B14F-4D97-AF65-F5344CB8AC3E}">
        <p14:creationId xmlns:p14="http://schemas.microsoft.com/office/powerpoint/2010/main" val="227251000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549276" y="878710"/>
            <a:ext cx="3807132" cy="523220"/>
          </a:xfrm>
        </p:spPr>
        <p:txBody>
          <a:bodyPr/>
          <a:lstStyle/>
          <a:p>
            <a:r>
              <a:rPr lang="en-AU" dirty="0"/>
              <a:t>CODAN SOLUTIONS</a:t>
            </a:r>
          </a:p>
        </p:txBody>
      </p:sp>
      <p:sp>
        <p:nvSpPr>
          <p:cNvPr id="7" name="Title 6"/>
          <p:cNvSpPr>
            <a:spLocks noGrp="1"/>
          </p:cNvSpPr>
          <p:nvPr>
            <p:ph type="title"/>
          </p:nvPr>
        </p:nvSpPr>
        <p:spPr>
          <a:xfrm>
            <a:off x="-1" y="256086"/>
            <a:ext cx="9421810" cy="646331"/>
          </a:xfrm>
        </p:spPr>
        <p:txBody>
          <a:bodyPr/>
          <a:lstStyle/>
          <a:p>
            <a:r>
              <a:rPr lang="en-AU" dirty="0"/>
              <a:t>THE CODAN Communications ADVANTAGE</a:t>
            </a:r>
          </a:p>
        </p:txBody>
      </p:sp>
      <p:sp>
        <p:nvSpPr>
          <p:cNvPr id="26" name="Text Placeholder 11"/>
          <p:cNvSpPr>
            <a:spLocks noGrp="1"/>
          </p:cNvSpPr>
          <p:nvPr>
            <p:ph type="body" sz="quarter" idx="4294967295"/>
          </p:nvPr>
        </p:nvSpPr>
        <p:spPr>
          <a:xfrm>
            <a:off x="1417692" y="4846364"/>
            <a:ext cx="3833154" cy="3103836"/>
          </a:xfrm>
          <a:prstGeom prst="rect">
            <a:avLst/>
          </a:prstGeom>
        </p:spPr>
        <p:txBody>
          <a:bodyPr/>
          <a:lstStyle/>
          <a:p>
            <a:pPr marL="0" indent="0">
              <a:buNone/>
            </a:pPr>
            <a:r>
              <a:rPr lang="en-AU" sz="2000" b="1" dirty="0">
                <a:solidFill>
                  <a:schemeClr val="bg1"/>
                </a:solidFill>
              </a:rPr>
              <a:t>Affordable</a:t>
            </a:r>
          </a:p>
          <a:p>
            <a:pPr marL="0" indent="0">
              <a:buNone/>
            </a:pPr>
            <a:endParaRPr lang="en-AU" sz="700" b="1" dirty="0">
              <a:solidFill>
                <a:schemeClr val="bg1"/>
              </a:solidFill>
            </a:endParaRPr>
          </a:p>
          <a:p>
            <a:pPr marL="0" indent="0">
              <a:buNone/>
            </a:pPr>
            <a:r>
              <a:rPr lang="en-AU" sz="1600" dirty="0">
                <a:solidFill>
                  <a:schemeClr val="bg1"/>
                </a:solidFill>
              </a:rPr>
              <a:t>Codan supplied radios are generally</a:t>
            </a:r>
            <a:r>
              <a:rPr lang="en-AU" sz="1600" b="1" dirty="0">
                <a:solidFill>
                  <a:schemeClr val="bg1"/>
                </a:solidFill>
              </a:rPr>
              <a:t> less expensive</a:t>
            </a:r>
            <a:r>
              <a:rPr lang="en-AU" sz="1600" dirty="0">
                <a:solidFill>
                  <a:schemeClr val="bg1"/>
                </a:solidFill>
              </a:rPr>
              <a:t> than most alternative vendors, in some cases, we provide the similar functionality for 30% of the cost of some vendors. </a:t>
            </a:r>
          </a:p>
          <a:p>
            <a:pPr marL="0" indent="0">
              <a:buNone/>
            </a:pPr>
            <a:endParaRPr lang="en-AU" sz="1600" dirty="0">
              <a:solidFill>
                <a:schemeClr val="bg1"/>
              </a:solidFill>
            </a:endParaRPr>
          </a:p>
          <a:p>
            <a:pPr marL="0" indent="0">
              <a:buNone/>
            </a:pPr>
            <a:r>
              <a:rPr lang="en-AU" sz="1600" dirty="0">
                <a:solidFill>
                  <a:schemeClr val="bg1"/>
                </a:solidFill>
              </a:rPr>
              <a:t>Our </a:t>
            </a:r>
            <a:r>
              <a:rPr lang="en-AU" sz="1600" b="1" dirty="0">
                <a:solidFill>
                  <a:schemeClr val="bg1"/>
                </a:solidFill>
              </a:rPr>
              <a:t>brand</a:t>
            </a:r>
            <a:r>
              <a:rPr lang="en-AU" sz="1600" dirty="0">
                <a:solidFill>
                  <a:schemeClr val="bg1"/>
                </a:solidFill>
              </a:rPr>
              <a:t> is associated with </a:t>
            </a:r>
            <a:r>
              <a:rPr lang="en-AU" sz="1600" b="1" dirty="0">
                <a:solidFill>
                  <a:schemeClr val="bg1"/>
                </a:solidFill>
              </a:rPr>
              <a:t>quality</a:t>
            </a:r>
            <a:r>
              <a:rPr lang="en-AU" sz="1600" dirty="0">
                <a:solidFill>
                  <a:schemeClr val="bg1"/>
                </a:solidFill>
              </a:rPr>
              <a:t> and </a:t>
            </a:r>
            <a:r>
              <a:rPr lang="en-AU" sz="1600" b="1" dirty="0">
                <a:solidFill>
                  <a:schemeClr val="bg1"/>
                </a:solidFill>
              </a:rPr>
              <a:t>value</a:t>
            </a:r>
            <a:r>
              <a:rPr lang="en-AU" sz="1600" dirty="0">
                <a:solidFill>
                  <a:schemeClr val="bg1"/>
                </a:solidFill>
              </a:rPr>
              <a:t> for money, this will enable a capital budget to stretch further without denying operational capability.</a:t>
            </a:r>
          </a:p>
          <a:p>
            <a:pPr lvl="0"/>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4114" y="2459466"/>
            <a:ext cx="1934577" cy="1934577"/>
          </a:xfrm>
          <a:prstGeom prst="rect">
            <a:avLst/>
          </a:prstGeom>
        </p:spPr>
      </p:pic>
      <p:sp>
        <p:nvSpPr>
          <p:cNvPr id="28" name="Text Placeholder 11"/>
          <p:cNvSpPr>
            <a:spLocks noGrp="1"/>
          </p:cNvSpPr>
          <p:nvPr>
            <p:ph type="body" sz="quarter" idx="4294967295"/>
          </p:nvPr>
        </p:nvSpPr>
        <p:spPr>
          <a:xfrm>
            <a:off x="6741666" y="4806336"/>
            <a:ext cx="3833154" cy="3397864"/>
          </a:xfrm>
          <a:prstGeom prst="rect">
            <a:avLst/>
          </a:prstGeom>
        </p:spPr>
        <p:txBody>
          <a:bodyPr/>
          <a:lstStyle/>
          <a:p>
            <a:pPr marL="0" indent="0">
              <a:buNone/>
            </a:pPr>
            <a:r>
              <a:rPr lang="en-AU" sz="2000" b="1" dirty="0">
                <a:solidFill>
                  <a:schemeClr val="bg1"/>
                </a:solidFill>
              </a:rPr>
              <a:t>Easy to Use</a:t>
            </a:r>
          </a:p>
          <a:p>
            <a:pPr marL="0" indent="0">
              <a:buNone/>
            </a:pPr>
            <a:endParaRPr lang="en-AU" sz="700" b="1" dirty="0">
              <a:solidFill>
                <a:schemeClr val="bg1"/>
              </a:solidFill>
            </a:endParaRPr>
          </a:p>
          <a:p>
            <a:pPr marL="0" indent="0">
              <a:buNone/>
            </a:pPr>
            <a:r>
              <a:rPr lang="en-AU" sz="1600" dirty="0">
                <a:solidFill>
                  <a:schemeClr val="bg1"/>
                </a:solidFill>
              </a:rPr>
              <a:t>Our products are </a:t>
            </a:r>
            <a:r>
              <a:rPr lang="en-AU" sz="1600" b="1" dirty="0">
                <a:solidFill>
                  <a:schemeClr val="bg1"/>
                </a:solidFill>
              </a:rPr>
              <a:t>intuitive</a:t>
            </a:r>
            <a:r>
              <a:rPr lang="en-AU" sz="1600" dirty="0">
                <a:solidFill>
                  <a:schemeClr val="bg1"/>
                </a:solidFill>
              </a:rPr>
              <a:t> to use, </a:t>
            </a:r>
            <a:r>
              <a:rPr lang="en-AU" sz="1600" b="1" dirty="0">
                <a:solidFill>
                  <a:schemeClr val="bg1"/>
                </a:solidFill>
              </a:rPr>
              <a:t>easy</a:t>
            </a:r>
            <a:r>
              <a:rPr lang="en-AU" sz="1600" dirty="0">
                <a:solidFill>
                  <a:schemeClr val="bg1"/>
                </a:solidFill>
              </a:rPr>
              <a:t> to </a:t>
            </a:r>
            <a:r>
              <a:rPr lang="en-AU" sz="1600" b="1" dirty="0">
                <a:solidFill>
                  <a:schemeClr val="bg1"/>
                </a:solidFill>
              </a:rPr>
              <a:t>train</a:t>
            </a:r>
            <a:r>
              <a:rPr lang="en-AU" sz="1600" dirty="0">
                <a:solidFill>
                  <a:schemeClr val="bg1"/>
                </a:solidFill>
              </a:rPr>
              <a:t> on and provide simple solutions to complex communications problems.  </a:t>
            </a:r>
          </a:p>
          <a:p>
            <a:pPr marL="0" indent="0">
              <a:buNone/>
            </a:pPr>
            <a:endParaRPr lang="en-AU" sz="1600" dirty="0">
              <a:solidFill>
                <a:schemeClr val="bg1"/>
              </a:solidFill>
            </a:endParaRPr>
          </a:p>
          <a:p>
            <a:pPr marL="0" indent="0">
              <a:buNone/>
            </a:pPr>
            <a:r>
              <a:rPr lang="en-AU" sz="1600" b="1" dirty="0">
                <a:solidFill>
                  <a:schemeClr val="bg1"/>
                </a:solidFill>
              </a:rPr>
              <a:t>Native language </a:t>
            </a:r>
            <a:r>
              <a:rPr lang="en-AU" sz="1600" dirty="0">
                <a:solidFill>
                  <a:schemeClr val="bg1"/>
                </a:solidFill>
              </a:rPr>
              <a:t>options are a major end-user enabler, require minimal time and cost.  </a:t>
            </a:r>
          </a:p>
          <a:p>
            <a:pPr marL="0" indent="0">
              <a:buNone/>
            </a:pPr>
            <a:endParaRPr lang="en-AU" sz="1600" dirty="0">
              <a:solidFill>
                <a:schemeClr val="bg1"/>
              </a:solidFill>
            </a:endParaRPr>
          </a:p>
          <a:p>
            <a:pPr marL="0" indent="0">
              <a:buNone/>
            </a:pPr>
            <a:r>
              <a:rPr lang="en-AU" sz="1600" dirty="0">
                <a:solidFill>
                  <a:schemeClr val="bg1"/>
                </a:solidFill>
              </a:rPr>
              <a:t>Our products are backward and forward compatible with a proven history of </a:t>
            </a:r>
            <a:r>
              <a:rPr lang="en-AU" sz="1600" b="1" dirty="0">
                <a:solidFill>
                  <a:schemeClr val="bg1"/>
                </a:solidFill>
              </a:rPr>
              <a:t>interoperability</a:t>
            </a:r>
            <a:r>
              <a:rPr lang="en-AU" sz="1600" dirty="0">
                <a:solidFill>
                  <a:schemeClr val="bg1"/>
                </a:solidFill>
              </a:rPr>
              <a:t> with </a:t>
            </a:r>
            <a:r>
              <a:rPr lang="en-AU" sz="1600" b="1" dirty="0">
                <a:solidFill>
                  <a:schemeClr val="bg1"/>
                </a:solidFill>
              </a:rPr>
              <a:t>multiple vendors</a:t>
            </a:r>
            <a:r>
              <a:rPr lang="en-AU" sz="1600" dirty="0">
                <a:solidFill>
                  <a:schemeClr val="bg1"/>
                </a:solidFill>
              </a:rPr>
              <a:t>.</a:t>
            </a:r>
            <a:endParaRPr lang="en-US" sz="1600"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3486" y="2496476"/>
            <a:ext cx="1897567" cy="1897567"/>
          </a:xfrm>
          <a:prstGeom prst="rect">
            <a:avLst/>
          </a:prstGeom>
        </p:spPr>
      </p:pic>
      <p:sp>
        <p:nvSpPr>
          <p:cNvPr id="34" name="Text Placeholder 11"/>
          <p:cNvSpPr>
            <a:spLocks noGrp="1"/>
          </p:cNvSpPr>
          <p:nvPr>
            <p:ph type="body" sz="quarter" idx="4294967295"/>
          </p:nvPr>
        </p:nvSpPr>
        <p:spPr>
          <a:xfrm>
            <a:off x="11953038" y="4806335"/>
            <a:ext cx="3833154" cy="4103089"/>
          </a:xfrm>
          <a:prstGeom prst="rect">
            <a:avLst/>
          </a:prstGeom>
        </p:spPr>
        <p:txBody>
          <a:bodyPr/>
          <a:lstStyle/>
          <a:p>
            <a:pPr marL="0" indent="0">
              <a:buNone/>
            </a:pPr>
            <a:r>
              <a:rPr lang="en-AU" sz="2000" b="1" dirty="0">
                <a:solidFill>
                  <a:schemeClr val="bg1"/>
                </a:solidFill>
              </a:rPr>
              <a:t>Support &amp; Services</a:t>
            </a:r>
          </a:p>
          <a:p>
            <a:pPr marL="0" indent="0">
              <a:buNone/>
            </a:pPr>
            <a:endParaRPr lang="en-AU" sz="700" b="1" dirty="0">
              <a:solidFill>
                <a:schemeClr val="bg1"/>
              </a:solidFill>
            </a:endParaRPr>
          </a:p>
          <a:p>
            <a:pPr marL="0" indent="0">
              <a:buNone/>
            </a:pPr>
            <a:r>
              <a:rPr lang="en-AU" sz="1600" dirty="0">
                <a:solidFill>
                  <a:schemeClr val="bg1"/>
                </a:solidFill>
              </a:rPr>
              <a:t>Based on this solid heritage Codan now exports to </a:t>
            </a:r>
            <a:r>
              <a:rPr lang="en-AU" sz="1600" b="1" dirty="0">
                <a:solidFill>
                  <a:schemeClr val="bg1"/>
                </a:solidFill>
              </a:rPr>
              <a:t>more than 100 countries </a:t>
            </a:r>
            <a:r>
              <a:rPr lang="en-AU" sz="1600" dirty="0">
                <a:solidFill>
                  <a:schemeClr val="bg1"/>
                </a:solidFill>
              </a:rPr>
              <a:t>with particular emphasis on:</a:t>
            </a:r>
          </a:p>
          <a:p>
            <a:pPr>
              <a:spcAft>
                <a:spcPts val="600"/>
              </a:spcAft>
            </a:pPr>
            <a:r>
              <a:rPr lang="en-AU" sz="1600" dirty="0">
                <a:solidFill>
                  <a:schemeClr val="bg1"/>
                </a:solidFill>
              </a:rPr>
              <a:t>Africa</a:t>
            </a:r>
          </a:p>
          <a:p>
            <a:pPr>
              <a:spcAft>
                <a:spcPts val="600"/>
              </a:spcAft>
            </a:pPr>
            <a:r>
              <a:rPr lang="en-AU" sz="1600" dirty="0">
                <a:solidFill>
                  <a:schemeClr val="bg1"/>
                </a:solidFill>
              </a:rPr>
              <a:t>Middle East</a:t>
            </a:r>
          </a:p>
          <a:p>
            <a:pPr>
              <a:spcAft>
                <a:spcPts val="600"/>
              </a:spcAft>
            </a:pPr>
            <a:r>
              <a:rPr lang="en-AU" sz="1600" dirty="0">
                <a:solidFill>
                  <a:schemeClr val="bg1"/>
                </a:solidFill>
              </a:rPr>
              <a:t>Central Asia</a:t>
            </a:r>
          </a:p>
          <a:p>
            <a:pPr>
              <a:spcAft>
                <a:spcPts val="600"/>
              </a:spcAft>
            </a:pPr>
            <a:r>
              <a:rPr lang="en-AU" sz="1600" dirty="0">
                <a:solidFill>
                  <a:schemeClr val="bg1"/>
                </a:solidFill>
              </a:rPr>
              <a:t>Asia-Pacific </a:t>
            </a:r>
          </a:p>
          <a:p>
            <a:pPr marL="0" indent="0">
              <a:buNone/>
            </a:pPr>
            <a:endParaRPr lang="en-AU" sz="1600" dirty="0">
              <a:solidFill>
                <a:schemeClr val="bg1"/>
              </a:solidFill>
            </a:endParaRPr>
          </a:p>
          <a:p>
            <a:pPr marL="0" indent="0">
              <a:buNone/>
            </a:pPr>
            <a:r>
              <a:rPr lang="en-AU" sz="1600" dirty="0">
                <a:solidFill>
                  <a:schemeClr val="bg1"/>
                </a:solidFill>
              </a:rPr>
              <a:t>To date Codan </a:t>
            </a:r>
            <a:r>
              <a:rPr lang="en-AU" sz="1600" b="1" dirty="0">
                <a:solidFill>
                  <a:schemeClr val="bg1"/>
                </a:solidFill>
              </a:rPr>
              <a:t>has fielded over 250,000 </a:t>
            </a:r>
            <a:r>
              <a:rPr lang="en-AU" sz="1600" dirty="0">
                <a:solidFill>
                  <a:schemeClr val="bg1"/>
                </a:solidFill>
              </a:rPr>
              <a:t>radio units </a:t>
            </a:r>
            <a:r>
              <a:rPr lang="en-AU" sz="1600" b="1" dirty="0">
                <a:solidFill>
                  <a:schemeClr val="bg1"/>
                </a:solidFill>
              </a:rPr>
              <a:t>worldwide</a:t>
            </a:r>
            <a:r>
              <a:rPr lang="en-AU" sz="1600" dirty="0">
                <a:solidFill>
                  <a:schemeClr val="bg1"/>
                </a:solidFill>
              </a:rPr>
              <a:t>.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67871" y="2457667"/>
            <a:ext cx="1936376" cy="193637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990" y="8597900"/>
            <a:ext cx="3372177" cy="821414"/>
          </a:xfrm>
          <a:prstGeom prst="rect">
            <a:avLst/>
          </a:prstGeom>
        </p:spPr>
      </p:pic>
    </p:spTree>
    <p:extLst>
      <p:ext uri="{BB962C8B-B14F-4D97-AF65-F5344CB8AC3E}">
        <p14:creationId xmlns:p14="http://schemas.microsoft.com/office/powerpoint/2010/main" val="318376324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549276" y="878710"/>
            <a:ext cx="3807132" cy="523220"/>
          </a:xfrm>
        </p:spPr>
        <p:txBody>
          <a:bodyPr/>
          <a:lstStyle/>
          <a:p>
            <a:r>
              <a:rPr lang="en-AU" dirty="0"/>
              <a:t>CODAN SOLUTIONS</a:t>
            </a:r>
          </a:p>
        </p:txBody>
      </p:sp>
      <p:sp>
        <p:nvSpPr>
          <p:cNvPr id="7" name="Title 6"/>
          <p:cNvSpPr>
            <a:spLocks noGrp="1"/>
          </p:cNvSpPr>
          <p:nvPr>
            <p:ph type="title"/>
          </p:nvPr>
        </p:nvSpPr>
        <p:spPr>
          <a:xfrm>
            <a:off x="-1" y="256086"/>
            <a:ext cx="9421810" cy="646331"/>
          </a:xfrm>
        </p:spPr>
        <p:txBody>
          <a:bodyPr/>
          <a:lstStyle/>
          <a:p>
            <a:r>
              <a:rPr lang="en-AU" dirty="0"/>
              <a:t>THE CODAN Communications ADVANTAGE</a:t>
            </a:r>
          </a:p>
        </p:txBody>
      </p:sp>
      <p:sp>
        <p:nvSpPr>
          <p:cNvPr id="27" name="Text Placeholder 11"/>
          <p:cNvSpPr>
            <a:spLocks noGrp="1"/>
          </p:cNvSpPr>
          <p:nvPr>
            <p:ph type="body" sz="quarter" idx="4294967295"/>
          </p:nvPr>
        </p:nvSpPr>
        <p:spPr>
          <a:xfrm>
            <a:off x="1526868" y="4841815"/>
            <a:ext cx="3833154" cy="3259656"/>
          </a:xfrm>
          <a:prstGeom prst="rect">
            <a:avLst/>
          </a:prstGeom>
        </p:spPr>
        <p:txBody>
          <a:bodyPr/>
          <a:lstStyle/>
          <a:p>
            <a:pPr marL="0" indent="0">
              <a:buNone/>
            </a:pPr>
            <a:r>
              <a:rPr lang="en-AU" sz="2000" b="1" dirty="0">
                <a:solidFill>
                  <a:schemeClr val="bg1"/>
                </a:solidFill>
              </a:rPr>
              <a:t>Sustainable</a:t>
            </a:r>
          </a:p>
          <a:p>
            <a:pPr marL="0" indent="0">
              <a:buNone/>
            </a:pPr>
            <a:endParaRPr lang="en-AU" sz="700" b="1" dirty="0">
              <a:solidFill>
                <a:schemeClr val="bg1"/>
              </a:solidFill>
            </a:endParaRPr>
          </a:p>
          <a:p>
            <a:pPr marL="0" indent="0">
              <a:buNone/>
            </a:pPr>
            <a:r>
              <a:rPr lang="en-AU" sz="1600" dirty="0">
                <a:solidFill>
                  <a:schemeClr val="bg1"/>
                </a:solidFill>
              </a:rPr>
              <a:t>With a history of </a:t>
            </a:r>
            <a:r>
              <a:rPr lang="en-AU" sz="1600" b="1" dirty="0">
                <a:solidFill>
                  <a:schemeClr val="bg1"/>
                </a:solidFill>
              </a:rPr>
              <a:t>reliability</a:t>
            </a:r>
            <a:r>
              <a:rPr lang="en-AU" sz="1600" dirty="0">
                <a:solidFill>
                  <a:schemeClr val="bg1"/>
                </a:solidFill>
              </a:rPr>
              <a:t> in challenging environments</a:t>
            </a:r>
            <a:r>
              <a:rPr lang="en-AU" sz="1600" b="1" dirty="0">
                <a:solidFill>
                  <a:schemeClr val="bg1"/>
                </a:solidFill>
              </a:rPr>
              <a:t>, local language support</a:t>
            </a:r>
            <a:r>
              <a:rPr lang="en-AU" sz="1600" dirty="0">
                <a:solidFill>
                  <a:schemeClr val="bg1"/>
                </a:solidFill>
              </a:rPr>
              <a:t>, ease of use and an unrivalled MTBF rate our products </a:t>
            </a:r>
            <a:r>
              <a:rPr lang="en-AU" sz="1600" b="1" dirty="0">
                <a:solidFill>
                  <a:schemeClr val="bg1"/>
                </a:solidFill>
              </a:rPr>
              <a:t>lead</a:t>
            </a:r>
            <a:r>
              <a:rPr lang="en-AU" sz="1600" dirty="0">
                <a:solidFill>
                  <a:schemeClr val="bg1"/>
                </a:solidFill>
              </a:rPr>
              <a:t> the way in </a:t>
            </a:r>
            <a:r>
              <a:rPr lang="en-AU" sz="1600" b="1" dirty="0">
                <a:solidFill>
                  <a:schemeClr val="bg1"/>
                </a:solidFill>
              </a:rPr>
              <a:t>sustainability</a:t>
            </a:r>
            <a:r>
              <a:rPr lang="en-AU" sz="1600" dirty="0">
                <a:solidFill>
                  <a:schemeClr val="bg1"/>
                </a:solidFill>
              </a:rPr>
              <a:t>. </a:t>
            </a:r>
          </a:p>
          <a:p>
            <a:pPr marL="0" indent="0">
              <a:buNone/>
            </a:pPr>
            <a:endParaRPr lang="en-AU" sz="1600" dirty="0">
              <a:solidFill>
                <a:schemeClr val="bg1"/>
              </a:solidFill>
            </a:endParaRPr>
          </a:p>
          <a:p>
            <a:pPr marL="0" indent="0">
              <a:buNone/>
            </a:pPr>
            <a:r>
              <a:rPr lang="en-AU" sz="1600" dirty="0">
                <a:solidFill>
                  <a:schemeClr val="bg1"/>
                </a:solidFill>
              </a:rPr>
              <a:t>With our commitment to local presence and resources, focus on </a:t>
            </a:r>
            <a:r>
              <a:rPr lang="en-AU" sz="1600" b="1" dirty="0">
                <a:solidFill>
                  <a:schemeClr val="bg1"/>
                </a:solidFill>
              </a:rPr>
              <a:t>Train Advise and Assist </a:t>
            </a:r>
            <a:r>
              <a:rPr lang="en-AU" sz="1600" dirty="0">
                <a:solidFill>
                  <a:schemeClr val="bg1"/>
                </a:solidFill>
              </a:rPr>
              <a:t>(TAA) models </a:t>
            </a:r>
            <a:r>
              <a:rPr lang="en-AU" sz="1600" b="1" dirty="0">
                <a:solidFill>
                  <a:schemeClr val="bg1"/>
                </a:solidFill>
              </a:rPr>
              <a:t>and 3-year in-country warranty</a:t>
            </a:r>
            <a:r>
              <a:rPr lang="en-AU" sz="1600" dirty="0">
                <a:solidFill>
                  <a:schemeClr val="bg1"/>
                </a:solidFill>
              </a:rPr>
              <a:t>, our after sales support is beyond reproach. </a:t>
            </a:r>
          </a:p>
          <a:p>
            <a:pPr marL="0" indent="0">
              <a:buNone/>
            </a:pPr>
            <a:endParaRPr lang="en-AU" sz="1300" dirty="0">
              <a:solidFill>
                <a:schemeClr val="bg1"/>
              </a:solidFill>
            </a:endParaRPr>
          </a:p>
        </p:txBody>
      </p:sp>
      <p:sp>
        <p:nvSpPr>
          <p:cNvPr id="29" name="Text Placeholder 11"/>
          <p:cNvSpPr>
            <a:spLocks noGrp="1"/>
          </p:cNvSpPr>
          <p:nvPr>
            <p:ph type="body" sz="quarter" idx="4294967295"/>
          </p:nvPr>
        </p:nvSpPr>
        <p:spPr>
          <a:xfrm>
            <a:off x="6741666" y="4806336"/>
            <a:ext cx="3833154" cy="3295135"/>
          </a:xfrm>
          <a:prstGeom prst="rect">
            <a:avLst/>
          </a:prstGeom>
        </p:spPr>
        <p:txBody>
          <a:bodyPr/>
          <a:lstStyle/>
          <a:p>
            <a:pPr marL="0" indent="0">
              <a:buNone/>
            </a:pPr>
            <a:r>
              <a:rPr lang="en-AU" sz="2000" b="1" dirty="0">
                <a:solidFill>
                  <a:schemeClr val="bg1"/>
                </a:solidFill>
              </a:rPr>
              <a:t>Operationally Capable</a:t>
            </a:r>
          </a:p>
          <a:p>
            <a:pPr marL="0" indent="0">
              <a:buNone/>
            </a:pPr>
            <a:endParaRPr lang="en-AU" sz="700" b="1" dirty="0">
              <a:solidFill>
                <a:schemeClr val="bg1"/>
              </a:solidFill>
            </a:endParaRPr>
          </a:p>
          <a:p>
            <a:pPr marL="0" indent="0">
              <a:buNone/>
            </a:pPr>
            <a:r>
              <a:rPr lang="en-AU" sz="1600" dirty="0">
                <a:solidFill>
                  <a:schemeClr val="bg1"/>
                </a:solidFill>
              </a:rPr>
              <a:t>The proposed solutions are </a:t>
            </a:r>
            <a:r>
              <a:rPr lang="en-AU" sz="1600" b="1" dirty="0">
                <a:solidFill>
                  <a:schemeClr val="bg1"/>
                </a:solidFill>
              </a:rPr>
              <a:t>software defined </a:t>
            </a:r>
            <a:r>
              <a:rPr lang="en-AU" sz="1600" dirty="0">
                <a:solidFill>
                  <a:schemeClr val="bg1"/>
                </a:solidFill>
              </a:rPr>
              <a:t>(SDR) which enables a </a:t>
            </a:r>
            <a:r>
              <a:rPr lang="en-AU" sz="1600" b="1" dirty="0">
                <a:solidFill>
                  <a:schemeClr val="bg1"/>
                </a:solidFill>
              </a:rPr>
              <a:t>feature rich</a:t>
            </a:r>
            <a:r>
              <a:rPr lang="en-AU" sz="1600" dirty="0">
                <a:solidFill>
                  <a:schemeClr val="bg1"/>
                </a:solidFill>
              </a:rPr>
              <a:t> capability that compares with or exceeds our competition.</a:t>
            </a:r>
          </a:p>
          <a:p>
            <a:pPr marL="0" indent="0">
              <a:buNone/>
            </a:pPr>
            <a:endParaRPr lang="en-AU" sz="1600" dirty="0">
              <a:solidFill>
                <a:schemeClr val="bg1"/>
              </a:solidFill>
            </a:endParaRPr>
          </a:p>
          <a:p>
            <a:pPr marL="0" indent="0">
              <a:buNone/>
            </a:pPr>
            <a:r>
              <a:rPr lang="en-AU" sz="1600" dirty="0">
                <a:solidFill>
                  <a:schemeClr val="bg1"/>
                </a:solidFill>
              </a:rPr>
              <a:t>Codan understands that </a:t>
            </a:r>
            <a:r>
              <a:rPr lang="en-AU" sz="1600" b="1" dirty="0">
                <a:solidFill>
                  <a:schemeClr val="bg1"/>
                </a:solidFill>
              </a:rPr>
              <a:t>security</a:t>
            </a:r>
            <a:r>
              <a:rPr lang="en-AU" sz="1600" dirty="0">
                <a:solidFill>
                  <a:schemeClr val="bg1"/>
                </a:solidFill>
              </a:rPr>
              <a:t> is </a:t>
            </a:r>
            <a:r>
              <a:rPr lang="en-AU" sz="1600" b="1" dirty="0">
                <a:solidFill>
                  <a:schemeClr val="bg1"/>
                </a:solidFill>
              </a:rPr>
              <a:t>critical</a:t>
            </a:r>
            <a:r>
              <a:rPr lang="en-AU" sz="1600" dirty="0">
                <a:solidFill>
                  <a:schemeClr val="bg1"/>
                </a:solidFill>
              </a:rPr>
              <a:t> to many of our users and their missions and our radios have </a:t>
            </a:r>
            <a:r>
              <a:rPr lang="en-AU" sz="1600" b="1" dirty="0">
                <a:solidFill>
                  <a:schemeClr val="bg1"/>
                </a:solidFill>
              </a:rPr>
              <a:t>AES-256 encryption </a:t>
            </a:r>
            <a:r>
              <a:rPr lang="en-AU" sz="1600" dirty="0">
                <a:solidFill>
                  <a:schemeClr val="bg1"/>
                </a:solidFill>
              </a:rPr>
              <a:t>with resilient OTAZ capability.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3696" y="2516686"/>
            <a:ext cx="1877357" cy="1877357"/>
          </a:xfrm>
          <a:prstGeom prst="rect">
            <a:avLst/>
          </a:prstGeom>
        </p:spPr>
      </p:pic>
      <p:sp>
        <p:nvSpPr>
          <p:cNvPr id="35" name="Text Placeholder 11"/>
          <p:cNvSpPr>
            <a:spLocks noGrp="1"/>
          </p:cNvSpPr>
          <p:nvPr>
            <p:ph type="body" sz="quarter" idx="4294967295"/>
          </p:nvPr>
        </p:nvSpPr>
        <p:spPr>
          <a:xfrm>
            <a:off x="11956464" y="4806336"/>
            <a:ext cx="3833154" cy="3295135"/>
          </a:xfrm>
          <a:prstGeom prst="rect">
            <a:avLst/>
          </a:prstGeom>
        </p:spPr>
        <p:txBody>
          <a:bodyPr/>
          <a:lstStyle/>
          <a:p>
            <a:pPr marL="0" indent="0">
              <a:buNone/>
            </a:pPr>
            <a:r>
              <a:rPr lang="en-AU" sz="2000" b="1" dirty="0">
                <a:solidFill>
                  <a:schemeClr val="bg1"/>
                </a:solidFill>
              </a:rPr>
              <a:t>Committed Service Examples</a:t>
            </a:r>
          </a:p>
          <a:p>
            <a:pPr marL="0" indent="0">
              <a:buNone/>
            </a:pPr>
            <a:endParaRPr lang="en-AU" sz="700" b="1" dirty="0">
              <a:solidFill>
                <a:schemeClr val="bg1"/>
              </a:solidFill>
            </a:endParaRPr>
          </a:p>
          <a:p>
            <a:pPr marL="0" indent="0">
              <a:buNone/>
            </a:pPr>
            <a:r>
              <a:rPr lang="en-AU" sz="1600" dirty="0">
                <a:solidFill>
                  <a:schemeClr val="bg1"/>
                </a:solidFill>
              </a:rPr>
              <a:t>Codan has </a:t>
            </a:r>
            <a:r>
              <a:rPr lang="en-AU" sz="1600" b="1" dirty="0">
                <a:solidFill>
                  <a:schemeClr val="bg1"/>
                </a:solidFill>
              </a:rPr>
              <a:t>over 60 years</a:t>
            </a:r>
            <a:r>
              <a:rPr lang="en-AU" sz="1600" dirty="0">
                <a:solidFill>
                  <a:schemeClr val="bg1"/>
                </a:solidFill>
              </a:rPr>
              <a:t> experience as a </a:t>
            </a:r>
            <a:r>
              <a:rPr lang="en-AU" sz="1600" b="1" dirty="0">
                <a:solidFill>
                  <a:schemeClr val="bg1"/>
                </a:solidFill>
              </a:rPr>
              <a:t>trusted partner </a:t>
            </a:r>
            <a:r>
              <a:rPr lang="en-AU" sz="1600" dirty="0">
                <a:solidFill>
                  <a:schemeClr val="bg1"/>
                </a:solidFill>
              </a:rPr>
              <a:t>of many leaders and users throughout multiple global national </a:t>
            </a:r>
            <a:r>
              <a:rPr lang="en-AU" sz="1600" b="1" dirty="0">
                <a:solidFill>
                  <a:schemeClr val="bg1"/>
                </a:solidFill>
              </a:rPr>
              <a:t>defence</a:t>
            </a:r>
            <a:r>
              <a:rPr lang="en-AU" sz="1600" dirty="0">
                <a:solidFill>
                  <a:schemeClr val="bg1"/>
                </a:solidFill>
              </a:rPr>
              <a:t> and </a:t>
            </a:r>
            <a:r>
              <a:rPr lang="en-AU" sz="1600" b="1" dirty="0">
                <a:solidFill>
                  <a:schemeClr val="bg1"/>
                </a:solidFill>
              </a:rPr>
              <a:t>security</a:t>
            </a:r>
            <a:r>
              <a:rPr lang="en-AU" sz="1600" dirty="0">
                <a:solidFill>
                  <a:schemeClr val="bg1"/>
                </a:solidFill>
              </a:rPr>
              <a:t> forces. </a:t>
            </a:r>
          </a:p>
          <a:p>
            <a:pPr marL="0" indent="0">
              <a:buNone/>
            </a:pPr>
            <a:endParaRPr lang="en-AU" sz="1600" dirty="0">
              <a:solidFill>
                <a:schemeClr val="bg1"/>
              </a:solidFill>
            </a:endParaRPr>
          </a:p>
          <a:p>
            <a:pPr marL="0" indent="0">
              <a:buNone/>
            </a:pPr>
            <a:r>
              <a:rPr lang="en-AU" sz="1600" dirty="0">
                <a:solidFill>
                  <a:schemeClr val="bg1"/>
                </a:solidFill>
              </a:rPr>
              <a:t>Codan has supplied over 20,000 radios during this time and continues to install communication solutions, deliver in-country training and mission.</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52946" y="2518871"/>
            <a:ext cx="1858893" cy="1858893"/>
          </a:xfrm>
          <a:prstGeom prst="rect">
            <a:avLst/>
          </a:prstGeom>
        </p:spPr>
      </p:pic>
      <p:pic>
        <p:nvPicPr>
          <p:cNvPr id="4" name="Picture 3"/>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143290" y="2514732"/>
            <a:ext cx="1787273" cy="186252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990" y="8597900"/>
            <a:ext cx="3372177" cy="821414"/>
          </a:xfrm>
          <a:prstGeom prst="rect">
            <a:avLst/>
          </a:prstGeom>
        </p:spPr>
      </p:pic>
    </p:spTree>
    <p:extLst>
      <p:ext uri="{BB962C8B-B14F-4D97-AF65-F5344CB8AC3E}">
        <p14:creationId xmlns:p14="http://schemas.microsoft.com/office/powerpoint/2010/main" val="312591363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p:cNvPicPr>
            <a:picLocks noGrp="1" noChangeAspect="1"/>
          </p:cNvPicPr>
          <p:nvPr>
            <p:ph type="pic" sz="quarter" idx="11"/>
          </p:nvPr>
        </p:nvPicPr>
        <p:blipFill rotWithShape="1">
          <a:blip r:embed="rId2" cstate="print">
            <a:extLst>
              <a:ext uri="{28A0092B-C50C-407E-A947-70E740481C1C}">
                <a14:useLocalDpi xmlns:a14="http://schemas.microsoft.com/office/drawing/2010/main" val="0"/>
              </a:ext>
            </a:extLst>
          </a:blip>
          <a:srcRect l="28118" r="15916"/>
          <a:stretch/>
        </p:blipFill>
        <p:spPr>
          <a:xfrm>
            <a:off x="9185565" y="0"/>
            <a:ext cx="8188036" cy="9753600"/>
          </a:xfrm>
        </p:spPr>
      </p:pic>
      <p:sp>
        <p:nvSpPr>
          <p:cNvPr id="8" name="Text Placeholder 7"/>
          <p:cNvSpPr>
            <a:spLocks noGrp="1"/>
          </p:cNvSpPr>
          <p:nvPr>
            <p:ph type="body" sz="quarter" idx="10"/>
          </p:nvPr>
        </p:nvSpPr>
        <p:spPr>
          <a:xfrm>
            <a:off x="549276" y="878710"/>
            <a:ext cx="2889573" cy="523220"/>
          </a:xfrm>
        </p:spPr>
        <p:txBody>
          <a:bodyPr/>
          <a:lstStyle/>
          <a:p>
            <a:r>
              <a:rPr lang="en-AU" dirty="0"/>
              <a:t>NO PROBLEM</a:t>
            </a:r>
          </a:p>
        </p:txBody>
      </p:sp>
      <p:sp>
        <p:nvSpPr>
          <p:cNvPr id="7" name="Title 6"/>
          <p:cNvSpPr>
            <a:spLocks noGrp="1"/>
          </p:cNvSpPr>
          <p:nvPr>
            <p:ph type="title"/>
          </p:nvPr>
        </p:nvSpPr>
        <p:spPr>
          <a:xfrm>
            <a:off x="-1" y="256086"/>
            <a:ext cx="7182679" cy="646331"/>
          </a:xfrm>
        </p:spPr>
        <p:txBody>
          <a:bodyPr/>
          <a:lstStyle/>
          <a:p>
            <a:r>
              <a:rPr lang="en-AU" dirty="0"/>
              <a:t>Challenging requirements?</a:t>
            </a:r>
          </a:p>
        </p:txBody>
      </p:sp>
      <p:sp>
        <p:nvSpPr>
          <p:cNvPr id="12" name="Shape 530"/>
          <p:cNvSpPr/>
          <p:nvPr/>
        </p:nvSpPr>
        <p:spPr>
          <a:xfrm>
            <a:off x="1786953" y="3120184"/>
            <a:ext cx="4630858" cy="827150"/>
          </a:xfrm>
          <a:prstGeom prst="rect">
            <a:avLst/>
          </a:prstGeom>
          <a:ln w="3175">
            <a:miter lim="400000"/>
          </a:ln>
          <a:extLst>
            <a:ext uri="{C572A759-6A51-4108-AA02-DFA0A04FC94B}">
              <ma14:wrappingTextBoxFlag xmlns:ma14="http://schemas.microsoft.com/office/mac/drawingml/2011/main" xmlns="" val="1"/>
            </a:ext>
          </a:extLst>
        </p:spPr>
        <p:txBody>
          <a:bodyPr lIns="28575" tIns="28575" rIns="28575" bIns="28575" anchor="ctr">
            <a:spAutoFit/>
          </a:bodyPr>
          <a:lstStyle/>
          <a:p>
            <a:pPr>
              <a:defRPr sz="2000" b="1">
                <a:solidFill>
                  <a:srgbClr val="000000"/>
                </a:solidFill>
              </a:defRPr>
            </a:pPr>
            <a:r>
              <a:rPr sz="1800" dirty="0"/>
              <a:t>…interoperability </a:t>
            </a:r>
          </a:p>
          <a:p>
            <a:pPr>
              <a:defRPr>
                <a:solidFill>
                  <a:srgbClr val="000000"/>
                </a:solidFill>
              </a:defRPr>
            </a:pPr>
            <a:r>
              <a:rPr sz="1600" dirty="0"/>
              <a:t>between multiple communication networks, including legacy systems</a:t>
            </a:r>
          </a:p>
        </p:txBody>
      </p:sp>
      <p:sp>
        <p:nvSpPr>
          <p:cNvPr id="13" name="Shape 531"/>
          <p:cNvSpPr/>
          <p:nvPr/>
        </p:nvSpPr>
        <p:spPr>
          <a:xfrm>
            <a:off x="1786953" y="4040821"/>
            <a:ext cx="3871134" cy="827150"/>
          </a:xfrm>
          <a:prstGeom prst="rect">
            <a:avLst/>
          </a:prstGeom>
          <a:ln w="3175">
            <a:miter lim="400000"/>
          </a:ln>
          <a:extLst>
            <a:ext uri="{C572A759-6A51-4108-AA02-DFA0A04FC94B}">
              <ma14:wrappingTextBoxFlag xmlns:ma14="http://schemas.microsoft.com/office/mac/drawingml/2011/main" xmlns="" val="1"/>
            </a:ext>
          </a:extLst>
        </p:spPr>
        <p:txBody>
          <a:bodyPr wrap="square" lIns="28575" tIns="28575" rIns="28575" bIns="28575" anchor="ctr">
            <a:spAutoFit/>
          </a:bodyPr>
          <a:lstStyle/>
          <a:p>
            <a:pPr>
              <a:defRPr sz="2000" b="1">
                <a:solidFill>
                  <a:srgbClr val="000000"/>
                </a:solidFill>
              </a:defRPr>
            </a:pPr>
            <a:r>
              <a:rPr sz="1800" dirty="0"/>
              <a:t>…no-gaps </a:t>
            </a:r>
            <a:r>
              <a:rPr lang="en-US" sz="1800" dirty="0"/>
              <a:t>in </a:t>
            </a:r>
            <a:r>
              <a:rPr sz="1800" dirty="0"/>
              <a:t>communication </a:t>
            </a:r>
          </a:p>
          <a:p>
            <a:pPr>
              <a:defRPr>
                <a:solidFill>
                  <a:srgbClr val="000000"/>
                </a:solidFill>
              </a:defRPr>
            </a:pPr>
            <a:r>
              <a:rPr lang="en-AU" sz="1600" dirty="0"/>
              <a:t>communication from 0 to 3,000 miles and beyond</a:t>
            </a:r>
          </a:p>
        </p:txBody>
      </p:sp>
      <p:sp>
        <p:nvSpPr>
          <p:cNvPr id="14" name="Shape 532"/>
          <p:cNvSpPr/>
          <p:nvPr/>
        </p:nvSpPr>
        <p:spPr>
          <a:xfrm>
            <a:off x="1786954" y="4961459"/>
            <a:ext cx="4265879" cy="827150"/>
          </a:xfrm>
          <a:prstGeom prst="rect">
            <a:avLst/>
          </a:prstGeom>
          <a:ln w="3175">
            <a:miter lim="400000"/>
          </a:ln>
          <a:extLst>
            <a:ext uri="{C572A759-6A51-4108-AA02-DFA0A04FC94B}">
              <ma14:wrappingTextBoxFlag xmlns:ma14="http://schemas.microsoft.com/office/mac/drawingml/2011/main" xmlns="" val="1"/>
            </a:ext>
          </a:extLst>
        </p:spPr>
        <p:txBody>
          <a:bodyPr lIns="28575" tIns="28575" rIns="28575" bIns="28575" anchor="ctr">
            <a:spAutoFit/>
          </a:bodyPr>
          <a:lstStyle/>
          <a:p>
            <a:pPr>
              <a:defRPr sz="1800" b="1">
                <a:solidFill>
                  <a:srgbClr val="000000"/>
                </a:solidFill>
              </a:defRPr>
            </a:pPr>
            <a:r>
              <a:rPr sz="1800" dirty="0"/>
              <a:t>…rapid responses </a:t>
            </a:r>
          </a:p>
          <a:p>
            <a:pPr>
              <a:defRPr>
                <a:solidFill>
                  <a:srgbClr val="000000"/>
                </a:solidFill>
              </a:defRPr>
            </a:pPr>
            <a:r>
              <a:rPr sz="1600" dirty="0"/>
              <a:t>to disaster</a:t>
            </a:r>
            <a:r>
              <a:rPr lang="en-AU" sz="1600" dirty="0"/>
              <a:t> and conflict areas</a:t>
            </a:r>
            <a:r>
              <a:rPr sz="1600" dirty="0"/>
              <a:t> by deploying equipment within as little as 24 hours</a:t>
            </a:r>
          </a:p>
        </p:txBody>
      </p:sp>
      <p:sp>
        <p:nvSpPr>
          <p:cNvPr id="15" name="Shape 533"/>
          <p:cNvSpPr/>
          <p:nvPr/>
        </p:nvSpPr>
        <p:spPr>
          <a:xfrm>
            <a:off x="1786954" y="6005205"/>
            <a:ext cx="4472717" cy="580928"/>
          </a:xfrm>
          <a:prstGeom prst="rect">
            <a:avLst/>
          </a:prstGeom>
          <a:ln w="3175">
            <a:miter lim="400000"/>
          </a:ln>
          <a:extLst>
            <a:ext uri="{C572A759-6A51-4108-AA02-DFA0A04FC94B}">
              <ma14:wrappingTextBoxFlag xmlns:ma14="http://schemas.microsoft.com/office/mac/drawingml/2011/main" xmlns="" val="1"/>
            </a:ext>
          </a:extLst>
        </p:spPr>
        <p:txBody>
          <a:bodyPr lIns="28575" tIns="28575" rIns="28575" bIns="28575" anchor="ctr">
            <a:spAutoFit/>
          </a:bodyPr>
          <a:lstStyle/>
          <a:p>
            <a:pPr>
              <a:defRPr sz="2000" b="1">
                <a:solidFill>
                  <a:srgbClr val="000000"/>
                </a:solidFill>
              </a:defRPr>
            </a:pPr>
            <a:r>
              <a:rPr sz="1800" dirty="0"/>
              <a:t>…a custom solution </a:t>
            </a:r>
          </a:p>
          <a:p>
            <a:pPr>
              <a:defRPr>
                <a:solidFill>
                  <a:srgbClr val="000000"/>
                </a:solidFill>
              </a:defRPr>
            </a:pPr>
            <a:r>
              <a:rPr lang="en-AU" sz="1600" dirty="0"/>
              <a:t>that meets your operational needs</a:t>
            </a:r>
          </a:p>
        </p:txBody>
      </p:sp>
      <p:sp>
        <p:nvSpPr>
          <p:cNvPr id="16" name="Shape 534"/>
          <p:cNvSpPr/>
          <p:nvPr/>
        </p:nvSpPr>
        <p:spPr>
          <a:xfrm>
            <a:off x="1786954" y="6925843"/>
            <a:ext cx="3303790" cy="580928"/>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p>
            <a:pPr>
              <a:defRPr sz="2000" b="1">
                <a:solidFill>
                  <a:srgbClr val="000000"/>
                </a:solidFill>
              </a:defRPr>
            </a:pPr>
            <a:r>
              <a:rPr sz="1800" dirty="0"/>
              <a:t>…support and training </a:t>
            </a:r>
          </a:p>
          <a:p>
            <a:pPr>
              <a:defRPr>
                <a:solidFill>
                  <a:srgbClr val="000000"/>
                </a:solidFill>
              </a:defRPr>
            </a:pPr>
            <a:r>
              <a:rPr sz="1600" dirty="0"/>
              <a:t>available anywhere</a:t>
            </a:r>
            <a:r>
              <a:rPr lang="en-AU" sz="1600" dirty="0"/>
              <a:t>,</a:t>
            </a:r>
            <a:r>
              <a:rPr sz="1600" dirty="0"/>
              <a:t> within 24 hours</a:t>
            </a:r>
          </a:p>
        </p:txBody>
      </p:sp>
      <p:sp>
        <p:nvSpPr>
          <p:cNvPr id="17" name="Shape 535"/>
          <p:cNvSpPr/>
          <p:nvPr/>
        </p:nvSpPr>
        <p:spPr>
          <a:xfrm>
            <a:off x="1786953" y="7846479"/>
            <a:ext cx="4034732" cy="580928"/>
          </a:xfrm>
          <a:prstGeom prst="rect">
            <a:avLst/>
          </a:prstGeom>
          <a:ln w="3175">
            <a:miter lim="400000"/>
          </a:ln>
          <a:extLst>
            <a:ext uri="{C572A759-6A51-4108-AA02-DFA0A04FC94B}">
              <ma14:wrappingTextBoxFlag xmlns:ma14="http://schemas.microsoft.com/office/mac/drawingml/2011/main" xmlns="" val="1"/>
            </a:ext>
          </a:extLst>
        </p:spPr>
        <p:txBody>
          <a:bodyPr lIns="28575" tIns="28575" rIns="28575" bIns="28575" anchor="ctr">
            <a:spAutoFit/>
          </a:bodyPr>
          <a:lstStyle/>
          <a:p>
            <a:pPr>
              <a:defRPr sz="2000" b="1">
                <a:solidFill>
                  <a:srgbClr val="000000"/>
                </a:solidFill>
              </a:defRPr>
            </a:pPr>
            <a:r>
              <a:rPr sz="1800" dirty="0"/>
              <a:t>…continuous operations </a:t>
            </a:r>
          </a:p>
          <a:p>
            <a:pPr>
              <a:defRPr>
                <a:solidFill>
                  <a:srgbClr val="000000"/>
                </a:solidFill>
              </a:defRPr>
            </a:pPr>
            <a:r>
              <a:rPr sz="1600" dirty="0"/>
              <a:t>in the harshest environments on earth</a:t>
            </a:r>
          </a:p>
        </p:txBody>
      </p:sp>
      <p:pic>
        <p:nvPicPr>
          <p:cNvPr id="18" name="pasted-image.pdf"/>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71294" y="3193638"/>
            <a:ext cx="485781" cy="485781"/>
          </a:xfrm>
          <a:prstGeom prst="rect">
            <a:avLst/>
          </a:prstGeom>
          <a:ln w="3175">
            <a:miter lim="400000"/>
          </a:ln>
        </p:spPr>
      </p:pic>
      <p:sp>
        <p:nvSpPr>
          <p:cNvPr id="19" name="Shape 537"/>
          <p:cNvSpPr/>
          <p:nvPr/>
        </p:nvSpPr>
        <p:spPr>
          <a:xfrm>
            <a:off x="1071294" y="1733985"/>
            <a:ext cx="5789169" cy="1288814"/>
          </a:xfrm>
          <a:prstGeom prst="rect">
            <a:avLst/>
          </a:prstGeom>
          <a:ln w="3175">
            <a:miter lim="400000"/>
          </a:ln>
          <a:extLst>
            <a:ext uri="{C572A759-6A51-4108-AA02-DFA0A04FC94B}">
              <ma14:wrappingTextBoxFlag xmlns:ma14="http://schemas.microsoft.com/office/mac/drawingml/2011/main" xmlns="" val="1"/>
            </a:ext>
          </a:extLst>
        </p:spPr>
        <p:txBody>
          <a:bodyPr lIns="28575" tIns="28575" rIns="28575" bIns="28575" anchor="ctr">
            <a:spAutoFit/>
          </a:bodyPr>
          <a:lstStyle>
            <a:lvl1pPr>
              <a:defRPr>
                <a:solidFill>
                  <a:srgbClr val="000000"/>
                </a:solidFill>
              </a:defRPr>
            </a:lvl1pPr>
          </a:lstStyle>
          <a:p>
            <a:r>
              <a:rPr sz="1600" dirty="0"/>
              <a:t>With deployments in more than 1</a:t>
            </a:r>
            <a:r>
              <a:rPr lang="en-AU" sz="1600" dirty="0"/>
              <a:t>0</a:t>
            </a:r>
            <a:r>
              <a:rPr sz="1600" dirty="0"/>
              <a:t>0 countries, </a:t>
            </a:r>
            <a:r>
              <a:rPr lang="en-AU" sz="1600" dirty="0"/>
              <a:t>we have a wealth of knowledge and experience</a:t>
            </a:r>
            <a:r>
              <a:rPr sz="1600" dirty="0"/>
              <a:t>. Time and time again, our clients face similar tough challenges. That’s why we’ve developed expertise in creating communications solutions for when you need…</a:t>
            </a:r>
          </a:p>
        </p:txBody>
      </p:sp>
      <p:pic>
        <p:nvPicPr>
          <p:cNvPr id="20" name="pasted-image.pdf"/>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71294" y="4128108"/>
            <a:ext cx="485781" cy="485781"/>
          </a:xfrm>
          <a:prstGeom prst="rect">
            <a:avLst/>
          </a:prstGeom>
          <a:ln w="3175">
            <a:miter lim="400000"/>
          </a:ln>
        </p:spPr>
      </p:pic>
      <p:pic>
        <p:nvPicPr>
          <p:cNvPr id="21" name="pasted-image.pdf"/>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71294" y="5038342"/>
            <a:ext cx="485781" cy="485781"/>
          </a:xfrm>
          <a:prstGeom prst="rect">
            <a:avLst/>
          </a:prstGeom>
          <a:ln w="3175">
            <a:miter lim="400000"/>
          </a:ln>
        </p:spPr>
      </p:pic>
      <p:pic>
        <p:nvPicPr>
          <p:cNvPr id="22" name="pasted-image.pdf"/>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71294" y="7894056"/>
            <a:ext cx="485781" cy="485781"/>
          </a:xfrm>
          <a:prstGeom prst="rect">
            <a:avLst/>
          </a:prstGeom>
          <a:ln w="3175">
            <a:miter lim="400000"/>
          </a:ln>
        </p:spPr>
      </p:pic>
      <p:pic>
        <p:nvPicPr>
          <p:cNvPr id="23" name="pasted-image.pdf"/>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71294" y="6925843"/>
            <a:ext cx="485781" cy="485781"/>
          </a:xfrm>
          <a:prstGeom prst="rect">
            <a:avLst/>
          </a:prstGeom>
          <a:ln w="3175">
            <a:miter lim="400000"/>
          </a:ln>
        </p:spPr>
      </p:pic>
      <p:pic>
        <p:nvPicPr>
          <p:cNvPr id="24" name="pasted-image.pdf"/>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071294" y="6032999"/>
            <a:ext cx="485781" cy="485781"/>
          </a:xfrm>
          <a:prstGeom prst="rect">
            <a:avLst/>
          </a:prstGeom>
          <a:ln w="3175">
            <a:miter lim="400000"/>
          </a:ln>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990" y="8597900"/>
            <a:ext cx="3372177" cy="821414"/>
          </a:xfrm>
          <a:prstGeom prst="rect">
            <a:avLst/>
          </a:prstGeom>
        </p:spPr>
      </p:pic>
    </p:spTree>
    <p:extLst>
      <p:ext uri="{BB962C8B-B14F-4D97-AF65-F5344CB8AC3E}">
        <p14:creationId xmlns:p14="http://schemas.microsoft.com/office/powerpoint/2010/main" val="105148804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4"/>
            <a:ext cx="17335047" cy="9749817"/>
          </a:xfrm>
          <a:prstGeom prst="rect">
            <a:avLst/>
          </a:prstGeom>
        </p:spPr>
      </p:pic>
      <p:sp>
        <p:nvSpPr>
          <p:cNvPr id="21" name="Rectangle 20"/>
          <p:cNvSpPr/>
          <p:nvPr/>
        </p:nvSpPr>
        <p:spPr>
          <a:xfrm>
            <a:off x="512233" y="8720667"/>
            <a:ext cx="3136900" cy="554566"/>
          </a:xfrm>
          <a:prstGeom prst="rect">
            <a:avLst/>
          </a:prstGeom>
          <a:solidFill>
            <a:schemeClr val="tx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990" y="8597900"/>
            <a:ext cx="3372177" cy="821414"/>
          </a:xfrm>
          <a:prstGeom prst="rect">
            <a:avLst/>
          </a:prstGeom>
        </p:spPr>
      </p:pic>
      <p:sp>
        <p:nvSpPr>
          <p:cNvPr id="2" name="Text Placeholder 1"/>
          <p:cNvSpPr>
            <a:spLocks noGrp="1"/>
          </p:cNvSpPr>
          <p:nvPr>
            <p:ph type="body" sz="quarter" idx="10"/>
          </p:nvPr>
        </p:nvSpPr>
        <p:spPr>
          <a:xfrm>
            <a:off x="549274" y="878710"/>
            <a:ext cx="10142515" cy="523220"/>
          </a:xfrm>
        </p:spPr>
        <p:txBody>
          <a:bodyPr/>
          <a:lstStyle/>
          <a:p>
            <a:r>
              <a:rPr lang="en-AU" dirty="0"/>
              <a:t>SOLVING CHALLENGING REQUIREMENTS IS WHAT WE DO BEST</a:t>
            </a:r>
          </a:p>
        </p:txBody>
      </p:sp>
      <p:sp>
        <p:nvSpPr>
          <p:cNvPr id="3" name="Title 2"/>
          <p:cNvSpPr>
            <a:spLocks noGrp="1"/>
          </p:cNvSpPr>
          <p:nvPr>
            <p:ph type="title"/>
          </p:nvPr>
        </p:nvSpPr>
        <p:spPr>
          <a:xfrm>
            <a:off x="0" y="256086"/>
            <a:ext cx="8879995" cy="646331"/>
          </a:xfrm>
        </p:spPr>
        <p:txBody>
          <a:bodyPr/>
          <a:lstStyle/>
          <a:p>
            <a:r>
              <a:rPr lang="en-AU" dirty="0"/>
              <a:t>The codan communications process</a:t>
            </a:r>
          </a:p>
        </p:txBody>
      </p:sp>
      <p:sp>
        <p:nvSpPr>
          <p:cNvPr id="4" name="Shape 595"/>
          <p:cNvSpPr/>
          <p:nvPr/>
        </p:nvSpPr>
        <p:spPr>
          <a:xfrm>
            <a:off x="889764" y="5549930"/>
            <a:ext cx="2684505" cy="2519921"/>
          </a:xfrm>
          <a:prstGeom prst="rect">
            <a:avLst/>
          </a:prstGeom>
          <a:ln w="3175">
            <a:miter lim="400000"/>
          </a:ln>
          <a:extLst>
            <a:ext uri="{C572A759-6A51-4108-AA02-DFA0A04FC94B}">
              <ma14:wrappingTextBoxFlag xmlns:ma14="http://schemas.microsoft.com/office/mac/drawingml/2011/main" xmlns="" val="1"/>
            </a:ext>
          </a:extLst>
        </p:spPr>
        <p:txBody>
          <a:bodyPr wrap="square" lIns="28575" tIns="28575" rIns="28575" bIns="28575" anchor="ctr">
            <a:spAutoFit/>
          </a:bodyPr>
          <a:lstStyle/>
          <a:p>
            <a:pPr>
              <a:defRPr>
                <a:solidFill>
                  <a:srgbClr val="000000"/>
                </a:solidFill>
              </a:defRPr>
            </a:pPr>
            <a:r>
              <a:rPr sz="1600" dirty="0"/>
              <a:t>Our </a:t>
            </a:r>
            <a:r>
              <a:rPr lang="en-US" sz="1600" dirty="0"/>
              <a:t>solution consultants conduct a detailed assessment of:</a:t>
            </a:r>
            <a:endParaRPr sz="1600" dirty="0"/>
          </a:p>
          <a:p>
            <a:pPr marL="285750" indent="-285750">
              <a:buFont typeface="Arial" panose="020B0604020202020204" pitchFamily="34" charset="0"/>
              <a:buChar char="•"/>
              <a:defRPr>
                <a:solidFill>
                  <a:srgbClr val="000000"/>
                </a:solidFill>
              </a:defRPr>
            </a:pPr>
            <a:r>
              <a:rPr lang="en-US" sz="1600" dirty="0"/>
              <a:t>Existing infrastructure</a:t>
            </a:r>
            <a:endParaRPr sz="1600" dirty="0"/>
          </a:p>
          <a:p>
            <a:pPr marL="285750" indent="-285750">
              <a:buFont typeface="Arial" panose="020B0604020202020204" pitchFamily="34" charset="0"/>
              <a:buChar char="•"/>
              <a:defRPr>
                <a:solidFill>
                  <a:srgbClr val="000000"/>
                </a:solidFill>
              </a:defRPr>
            </a:pPr>
            <a:r>
              <a:rPr sz="1600" dirty="0"/>
              <a:t>Operational environment</a:t>
            </a:r>
          </a:p>
          <a:p>
            <a:pPr marL="285750" indent="-285750">
              <a:buFont typeface="Arial" panose="020B0604020202020204" pitchFamily="34" charset="0"/>
              <a:buChar char="•"/>
              <a:defRPr>
                <a:solidFill>
                  <a:srgbClr val="000000"/>
                </a:solidFill>
              </a:defRPr>
            </a:pPr>
            <a:r>
              <a:rPr sz="1600" dirty="0"/>
              <a:t>Opportunities and challenges</a:t>
            </a:r>
          </a:p>
          <a:p>
            <a:pPr marL="285750" indent="-285750">
              <a:buFont typeface="Arial" panose="020B0604020202020204" pitchFamily="34" charset="0"/>
              <a:buChar char="•"/>
              <a:defRPr>
                <a:solidFill>
                  <a:srgbClr val="000000"/>
                </a:solidFill>
              </a:defRPr>
            </a:pPr>
            <a:r>
              <a:rPr lang="en-US" sz="1600" dirty="0"/>
              <a:t>Stakeholder needs</a:t>
            </a:r>
            <a:endParaRPr sz="1600" dirty="0"/>
          </a:p>
          <a:p>
            <a:pPr marL="285750" indent="-285750">
              <a:buFont typeface="Arial" panose="020B0604020202020204" pitchFamily="34" charset="0"/>
              <a:buChar char="•"/>
              <a:defRPr>
                <a:solidFill>
                  <a:srgbClr val="000000"/>
                </a:solidFill>
              </a:defRPr>
            </a:pPr>
            <a:r>
              <a:rPr lang="en-US" sz="1600" dirty="0"/>
              <a:t>Budget and existing investments</a:t>
            </a:r>
            <a:endParaRPr sz="1600" dirty="0"/>
          </a:p>
        </p:txBody>
      </p:sp>
      <p:sp>
        <p:nvSpPr>
          <p:cNvPr id="5" name="Shape 585"/>
          <p:cNvSpPr/>
          <p:nvPr/>
        </p:nvSpPr>
        <p:spPr>
          <a:xfrm>
            <a:off x="1199916" y="4892354"/>
            <a:ext cx="1437481" cy="581677"/>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1700" b="1" cap="all">
                <a:solidFill>
                  <a:srgbClr val="000000"/>
                </a:solidFill>
              </a:defRPr>
            </a:lvl1pPr>
          </a:lstStyle>
          <a:p>
            <a:pPr algn="ctr"/>
            <a:r>
              <a:rPr sz="1800" dirty="0">
                <a:latin typeface="+mj-lt"/>
              </a:rPr>
              <a:t>Assess</a:t>
            </a:r>
          </a:p>
        </p:txBody>
      </p:sp>
      <p:pic>
        <p:nvPicPr>
          <p:cNvPr id="6" name="pasted-image.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034" y="3483280"/>
            <a:ext cx="981248" cy="981248"/>
          </a:xfrm>
          <a:prstGeom prst="rect">
            <a:avLst/>
          </a:prstGeom>
          <a:ln w="3175">
            <a:miter lim="400000"/>
          </a:ln>
        </p:spPr>
      </p:pic>
      <p:sp>
        <p:nvSpPr>
          <p:cNvPr id="7" name="Shape 596"/>
          <p:cNvSpPr/>
          <p:nvPr/>
        </p:nvSpPr>
        <p:spPr>
          <a:xfrm>
            <a:off x="4475591" y="5547780"/>
            <a:ext cx="2196992" cy="1535036"/>
          </a:xfrm>
          <a:prstGeom prst="rect">
            <a:avLst/>
          </a:prstGeom>
          <a:ln w="3175">
            <a:miter lim="400000"/>
          </a:ln>
          <a:extLst>
            <a:ext uri="{C572A759-6A51-4108-AA02-DFA0A04FC94B}">
              <ma14:wrappingTextBoxFlag xmlns:ma14="http://schemas.microsoft.com/office/mac/drawingml/2011/main" xmlns="" val="1"/>
            </a:ext>
          </a:extLst>
        </p:spPr>
        <p:txBody>
          <a:bodyPr wrap="square" lIns="28575" tIns="28575" rIns="28575" bIns="28575" anchor="ctr">
            <a:spAutoFit/>
          </a:bodyPr>
          <a:lstStyle>
            <a:lvl1pPr>
              <a:defRPr>
                <a:solidFill>
                  <a:srgbClr val="000000"/>
                </a:solidFill>
              </a:defRPr>
            </a:lvl1pPr>
          </a:lstStyle>
          <a:p>
            <a:r>
              <a:rPr sz="1600" dirty="0"/>
              <a:t>Our consultants design a custom solution for those challenges, using the right </a:t>
            </a:r>
            <a:r>
              <a:rPr lang="en-US" sz="1600" dirty="0"/>
              <a:t>technology</a:t>
            </a:r>
            <a:r>
              <a:rPr sz="1600" dirty="0"/>
              <a:t> from Codan or one of our partners.</a:t>
            </a:r>
          </a:p>
        </p:txBody>
      </p:sp>
      <p:sp>
        <p:nvSpPr>
          <p:cNvPr id="8" name="Shape 587"/>
          <p:cNvSpPr/>
          <p:nvPr/>
        </p:nvSpPr>
        <p:spPr>
          <a:xfrm>
            <a:off x="4729727" y="4892353"/>
            <a:ext cx="1362263" cy="581678"/>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1700" b="1" cap="all">
                <a:solidFill>
                  <a:srgbClr val="000000"/>
                </a:solidFill>
              </a:defRPr>
            </a:lvl1pPr>
          </a:lstStyle>
          <a:p>
            <a:pPr algn="ctr"/>
            <a:r>
              <a:rPr sz="1800" dirty="0">
                <a:latin typeface="+mj-lt"/>
              </a:rPr>
              <a:t>Design</a:t>
            </a:r>
          </a:p>
        </p:txBody>
      </p:sp>
      <p:pic>
        <p:nvPicPr>
          <p:cNvPr id="9" name="pasted-image.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5377" y="3499540"/>
            <a:ext cx="1030966" cy="1030966"/>
          </a:xfrm>
          <a:prstGeom prst="rect">
            <a:avLst/>
          </a:prstGeom>
          <a:ln w="3175">
            <a:miter lim="400000"/>
          </a:ln>
        </p:spPr>
      </p:pic>
      <p:sp>
        <p:nvSpPr>
          <p:cNvPr id="10" name="Shape 597"/>
          <p:cNvSpPr/>
          <p:nvPr/>
        </p:nvSpPr>
        <p:spPr>
          <a:xfrm>
            <a:off x="10611415" y="5549932"/>
            <a:ext cx="2266215" cy="1535036"/>
          </a:xfrm>
          <a:prstGeom prst="rect">
            <a:avLst/>
          </a:prstGeom>
          <a:ln w="3175">
            <a:miter lim="400000"/>
          </a:ln>
          <a:extLst>
            <a:ext uri="{C572A759-6A51-4108-AA02-DFA0A04FC94B}">
              <ma14:wrappingTextBoxFlag xmlns:ma14="http://schemas.microsoft.com/office/mac/drawingml/2011/main" xmlns="" val="1"/>
            </a:ext>
          </a:extLst>
        </p:spPr>
        <p:txBody>
          <a:bodyPr wrap="square" lIns="28575" tIns="28575" rIns="28575" bIns="28575" anchor="ctr">
            <a:spAutoFit/>
          </a:bodyPr>
          <a:lstStyle/>
          <a:p>
            <a:pPr>
              <a:defRPr>
                <a:solidFill>
                  <a:srgbClr val="000000"/>
                </a:solidFill>
              </a:defRPr>
            </a:pPr>
            <a:r>
              <a:rPr lang="en-US" sz="1600" dirty="0"/>
              <a:t>Our consultants are here to train your operators and staff on the technology – to maximize easy-to-use systems and interfaces.</a:t>
            </a:r>
            <a:endParaRPr sz="1600" dirty="0"/>
          </a:p>
        </p:txBody>
      </p:sp>
      <p:sp>
        <p:nvSpPr>
          <p:cNvPr id="11" name="Shape 589"/>
          <p:cNvSpPr/>
          <p:nvPr/>
        </p:nvSpPr>
        <p:spPr>
          <a:xfrm>
            <a:off x="10942215" y="4892355"/>
            <a:ext cx="1103183" cy="581677"/>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1700" b="1" cap="all">
                <a:solidFill>
                  <a:srgbClr val="000000"/>
                </a:solidFill>
              </a:defRPr>
            </a:lvl1pPr>
          </a:lstStyle>
          <a:p>
            <a:pPr algn="ctr"/>
            <a:r>
              <a:rPr sz="1800" dirty="0">
                <a:latin typeface="+mj-lt"/>
              </a:rPr>
              <a:t>Train</a:t>
            </a:r>
          </a:p>
        </p:txBody>
      </p:sp>
      <p:pic>
        <p:nvPicPr>
          <p:cNvPr id="12" name="pasted-image.pd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64765" y="3417754"/>
            <a:ext cx="1105732" cy="1105732"/>
          </a:xfrm>
          <a:prstGeom prst="rect">
            <a:avLst/>
          </a:prstGeom>
          <a:ln w="3175">
            <a:miter lim="400000"/>
          </a:ln>
        </p:spPr>
      </p:pic>
      <p:sp>
        <p:nvSpPr>
          <p:cNvPr id="13" name="Shape 588"/>
          <p:cNvSpPr/>
          <p:nvPr/>
        </p:nvSpPr>
        <p:spPr>
          <a:xfrm>
            <a:off x="7757531" y="4892355"/>
            <a:ext cx="1454194" cy="581677"/>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1700" b="1" cap="all">
                <a:solidFill>
                  <a:srgbClr val="000000"/>
                </a:solidFill>
              </a:defRPr>
            </a:lvl1pPr>
          </a:lstStyle>
          <a:p>
            <a:pPr algn="ctr"/>
            <a:r>
              <a:rPr sz="1800" dirty="0">
                <a:latin typeface="+mj-lt"/>
              </a:rPr>
              <a:t>Deploy</a:t>
            </a:r>
          </a:p>
        </p:txBody>
      </p:sp>
      <p:pic>
        <p:nvPicPr>
          <p:cNvPr id="14" name="pasted-image.pd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90271" y="3449206"/>
            <a:ext cx="1044334" cy="1044334"/>
          </a:xfrm>
          <a:prstGeom prst="rect">
            <a:avLst/>
          </a:prstGeom>
          <a:ln w="3175">
            <a:miter lim="400000"/>
          </a:ln>
        </p:spPr>
      </p:pic>
      <p:sp>
        <p:nvSpPr>
          <p:cNvPr id="15" name="Shape 598"/>
          <p:cNvSpPr/>
          <p:nvPr/>
        </p:nvSpPr>
        <p:spPr>
          <a:xfrm>
            <a:off x="7620405" y="5545632"/>
            <a:ext cx="2092266" cy="1042593"/>
          </a:xfrm>
          <a:prstGeom prst="rect">
            <a:avLst/>
          </a:prstGeom>
          <a:ln w="3175">
            <a:miter lim="400000"/>
          </a:ln>
          <a:extLst>
            <a:ext uri="{C572A759-6A51-4108-AA02-DFA0A04FC94B}">
              <ma14:wrappingTextBoxFlag xmlns:ma14="http://schemas.microsoft.com/office/mac/drawingml/2011/main" xmlns="" val="1"/>
            </a:ext>
          </a:extLst>
        </p:spPr>
        <p:txBody>
          <a:bodyPr wrap="square" lIns="28575" tIns="28575" rIns="28575" bIns="28575" anchor="ctr">
            <a:spAutoFit/>
          </a:bodyPr>
          <a:lstStyle>
            <a:lvl1pPr>
              <a:defRPr>
                <a:solidFill>
                  <a:srgbClr val="000000"/>
                </a:solidFill>
              </a:defRPr>
            </a:lvl1pPr>
          </a:lstStyle>
          <a:p>
            <a:r>
              <a:rPr lang="en-US" sz="1600" dirty="0"/>
              <a:t>W</a:t>
            </a:r>
            <a:r>
              <a:rPr sz="1600" dirty="0"/>
              <a:t>herever you are, </a:t>
            </a:r>
            <a:r>
              <a:rPr lang="en-US" sz="1600" dirty="0"/>
              <a:t>our specialists </a:t>
            </a:r>
            <a:r>
              <a:rPr sz="1600" dirty="0"/>
              <a:t>get your system up and running </a:t>
            </a:r>
            <a:r>
              <a:rPr lang="en-US" sz="1600" dirty="0"/>
              <a:t>quickly</a:t>
            </a:r>
            <a:r>
              <a:rPr sz="1600" dirty="0"/>
              <a:t>.</a:t>
            </a:r>
          </a:p>
        </p:txBody>
      </p:sp>
      <p:sp>
        <p:nvSpPr>
          <p:cNvPr id="16" name="Shape 586"/>
          <p:cNvSpPr/>
          <p:nvPr/>
        </p:nvSpPr>
        <p:spPr>
          <a:xfrm>
            <a:off x="13845789" y="4892354"/>
            <a:ext cx="1690988" cy="581677"/>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1700" b="1" cap="all">
                <a:solidFill>
                  <a:srgbClr val="000000"/>
                </a:solidFill>
              </a:defRPr>
            </a:lvl1pPr>
          </a:lstStyle>
          <a:p>
            <a:pPr algn="ctr"/>
            <a:r>
              <a:rPr sz="1800" dirty="0">
                <a:latin typeface="+mj-lt"/>
              </a:rPr>
              <a:t>Support</a:t>
            </a:r>
          </a:p>
        </p:txBody>
      </p:sp>
      <p:pic>
        <p:nvPicPr>
          <p:cNvPr id="17" name="pasted-image.pdf"/>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100656" y="3369293"/>
            <a:ext cx="1125181" cy="1125181"/>
          </a:xfrm>
          <a:prstGeom prst="rect">
            <a:avLst/>
          </a:prstGeom>
          <a:ln w="3175">
            <a:miter lim="400000"/>
          </a:ln>
        </p:spPr>
      </p:pic>
      <p:sp>
        <p:nvSpPr>
          <p:cNvPr id="18" name="Shape 599"/>
          <p:cNvSpPr/>
          <p:nvPr/>
        </p:nvSpPr>
        <p:spPr>
          <a:xfrm>
            <a:off x="13782024" y="5549932"/>
            <a:ext cx="2107301" cy="1535036"/>
          </a:xfrm>
          <a:prstGeom prst="rect">
            <a:avLst/>
          </a:prstGeom>
          <a:ln w="3175">
            <a:miter lim="400000"/>
          </a:ln>
          <a:extLst>
            <a:ext uri="{C572A759-6A51-4108-AA02-DFA0A04FC94B}">
              <ma14:wrappingTextBoxFlag xmlns:ma14="http://schemas.microsoft.com/office/mac/drawingml/2011/main" xmlns="" val="1"/>
            </a:ext>
          </a:extLst>
        </p:spPr>
        <p:txBody>
          <a:bodyPr wrap="square" lIns="28575" tIns="28575" rIns="28575" bIns="28575" anchor="ctr">
            <a:spAutoFit/>
          </a:bodyPr>
          <a:lstStyle>
            <a:lvl1pPr>
              <a:defRPr>
                <a:solidFill>
                  <a:srgbClr val="000000"/>
                </a:solidFill>
              </a:defRPr>
            </a:lvl1pPr>
          </a:lstStyle>
          <a:p>
            <a:r>
              <a:rPr lang="en-US" sz="1600" dirty="0"/>
              <a:t>Whether we’re out in the field with you, or in our support center, we’re always on hand for any advice you require.</a:t>
            </a:r>
            <a:endParaRPr sz="1600" dirty="0"/>
          </a:p>
        </p:txBody>
      </p:sp>
      <p:sp>
        <p:nvSpPr>
          <p:cNvPr id="19" name="Shape 575"/>
          <p:cNvSpPr/>
          <p:nvPr/>
        </p:nvSpPr>
        <p:spPr>
          <a:xfrm>
            <a:off x="1006271" y="1862838"/>
            <a:ext cx="12671629" cy="723277"/>
          </a:xfrm>
          <a:prstGeom prst="rect">
            <a:avLst/>
          </a:prstGeom>
          <a:ln w="3175">
            <a:miter lim="400000"/>
          </a:ln>
          <a:extLst>
            <a:ext uri="{C572A759-6A51-4108-AA02-DFA0A04FC94B}">
              <ma14:wrappingTextBoxFlag xmlns:ma14="http://schemas.microsoft.com/office/mac/drawingml/2011/main" xmlns="" val="1"/>
            </a:ext>
          </a:extLst>
        </p:spPr>
        <p:txBody>
          <a:bodyPr wrap="square" lIns="38101" tIns="38101" rIns="38101" bIns="38101" anchor="ctr">
            <a:spAutoFit/>
          </a:bodyPr>
          <a:lstStyle/>
          <a:p>
            <a:pPr>
              <a:defRPr sz="1600">
                <a:solidFill>
                  <a:srgbClr val="000000"/>
                </a:solidFill>
              </a:defRPr>
            </a:pPr>
            <a:r>
              <a:rPr sz="2100" dirty="0"/>
              <a:t>Where others will ask you to change your operating procedure to accommodate their radio systems, we start by truly understanding your situation before assembling the solution that does the job you need.</a:t>
            </a:r>
          </a:p>
        </p:txBody>
      </p:sp>
    </p:spTree>
    <p:extLst>
      <p:ext uri="{BB962C8B-B14F-4D97-AF65-F5344CB8AC3E}">
        <p14:creationId xmlns:p14="http://schemas.microsoft.com/office/powerpoint/2010/main" val="46703292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86589F-29DA-42F8-A45D-F25D761DAE0B}"/>
              </a:ext>
            </a:extLst>
          </p:cNvPr>
          <p:cNvSpPr>
            <a:spLocks noGrp="1"/>
          </p:cNvSpPr>
          <p:nvPr>
            <p:ph type="title"/>
          </p:nvPr>
        </p:nvSpPr>
        <p:spPr>
          <a:xfrm>
            <a:off x="0" y="256086"/>
            <a:ext cx="5835893" cy="646331"/>
          </a:xfrm>
        </p:spPr>
        <p:txBody>
          <a:bodyPr/>
          <a:lstStyle/>
          <a:p>
            <a:r>
              <a:rPr lang="en-US" dirty="0"/>
              <a:t>Design &amp; development</a:t>
            </a:r>
          </a:p>
        </p:txBody>
      </p:sp>
      <p:sp>
        <p:nvSpPr>
          <p:cNvPr id="6" name="TextBox 5">
            <a:extLst>
              <a:ext uri="{FF2B5EF4-FFF2-40B4-BE49-F238E27FC236}">
                <a16:creationId xmlns:a16="http://schemas.microsoft.com/office/drawing/2014/main" id="{3D9A2858-3068-4BCC-929E-D8C4F7D55A60}"/>
              </a:ext>
            </a:extLst>
          </p:cNvPr>
          <p:cNvSpPr txBox="1"/>
          <p:nvPr/>
        </p:nvSpPr>
        <p:spPr>
          <a:xfrm>
            <a:off x="557393" y="1977467"/>
            <a:ext cx="9696502" cy="5289910"/>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fromWordArt="0" anchor="ctr" anchorCtr="0" forceAA="0" compatLnSpc="1">
            <a:prstTxWarp prst="textNoShape">
              <a:avLst/>
            </a:prstTxWarp>
            <a:spAutoFit/>
          </a:bodyPr>
          <a:lstStyle/>
          <a:p>
            <a:r>
              <a:rPr lang="en-AU" sz="2000" kern="1200" dirty="0">
                <a:solidFill>
                  <a:schemeClr val="bg1"/>
                </a:solidFill>
                <a:latin typeface="Arial"/>
                <a:cs typeface="Arial"/>
              </a:rPr>
              <a:t>Specialists in:</a:t>
            </a:r>
            <a:endParaRPr lang="en-US" sz="2000" dirty="0">
              <a:solidFill>
                <a:schemeClr val="bg1"/>
              </a:solidFill>
              <a:latin typeface="Arial"/>
              <a:cs typeface="Arial"/>
            </a:endParaRPr>
          </a:p>
          <a:p>
            <a:endParaRPr lang="en-AU" sz="2000" kern="1200" dirty="0">
              <a:solidFill>
                <a:schemeClr val="bg1"/>
              </a:solidFill>
              <a:latin typeface="Arial"/>
              <a:cs typeface="Arial"/>
            </a:endParaRPr>
          </a:p>
          <a:p>
            <a:pPr marL="342900" indent="-342900">
              <a:lnSpc>
                <a:spcPct val="150000"/>
              </a:lnSpc>
              <a:buFont typeface="Wingdings" panose="05000000000000000000" pitchFamily="2" charset="2"/>
              <a:buChar char="§"/>
            </a:pPr>
            <a:r>
              <a:rPr lang="en-AU" sz="2000" kern="1200" dirty="0">
                <a:solidFill>
                  <a:schemeClr val="bg1"/>
                </a:solidFill>
                <a:latin typeface="Arial"/>
                <a:cs typeface="Arial"/>
              </a:rPr>
              <a:t>RF system design</a:t>
            </a:r>
            <a:endParaRPr lang="en-US" sz="2000" dirty="0">
              <a:solidFill>
                <a:schemeClr val="bg1"/>
              </a:solidFill>
              <a:cs typeface="Arial"/>
            </a:endParaRPr>
          </a:p>
          <a:p>
            <a:pPr marL="342900" indent="-342900">
              <a:lnSpc>
                <a:spcPct val="150000"/>
              </a:lnSpc>
              <a:buFont typeface="Wingdings" panose="05000000000000000000" pitchFamily="2" charset="2"/>
              <a:buChar char="§"/>
            </a:pPr>
            <a:r>
              <a:rPr lang="en-AU" sz="2000" kern="1200" dirty="0">
                <a:solidFill>
                  <a:schemeClr val="bg1"/>
                </a:solidFill>
                <a:latin typeface="Arial"/>
                <a:cs typeface="Arial"/>
              </a:rPr>
              <a:t>High performance, low power transmitters and receivers</a:t>
            </a:r>
          </a:p>
          <a:p>
            <a:pPr marL="342900" indent="-342900">
              <a:lnSpc>
                <a:spcPct val="150000"/>
              </a:lnSpc>
              <a:buFont typeface="Wingdings" panose="05000000000000000000" pitchFamily="2" charset="2"/>
              <a:buChar char="§"/>
            </a:pPr>
            <a:r>
              <a:rPr lang="en-AU" sz="2000" kern="1200" dirty="0">
                <a:solidFill>
                  <a:schemeClr val="bg1"/>
                </a:solidFill>
                <a:latin typeface="Arial"/>
                <a:cs typeface="Arial"/>
              </a:rPr>
              <a:t>Low power, low cost and low noise analogue electronics</a:t>
            </a:r>
          </a:p>
          <a:p>
            <a:pPr marL="342900" indent="-342900">
              <a:lnSpc>
                <a:spcPct val="150000"/>
              </a:lnSpc>
              <a:buFont typeface="Wingdings" panose="05000000000000000000" pitchFamily="2" charset="2"/>
              <a:buChar char="§"/>
            </a:pPr>
            <a:r>
              <a:rPr lang="en-AU" sz="2000" kern="1200" dirty="0">
                <a:solidFill>
                  <a:schemeClr val="bg1"/>
                </a:solidFill>
                <a:latin typeface="Arial"/>
                <a:cs typeface="Arial"/>
              </a:rPr>
              <a:t>Digital voice/low bitrate vocoders</a:t>
            </a:r>
          </a:p>
          <a:p>
            <a:pPr marL="342900" indent="-342900">
              <a:lnSpc>
                <a:spcPct val="150000"/>
              </a:lnSpc>
              <a:buFont typeface="Wingdings" panose="05000000000000000000" pitchFamily="2" charset="2"/>
              <a:buChar char="§"/>
            </a:pPr>
            <a:r>
              <a:rPr lang="en-AU" sz="2000" kern="1200" dirty="0">
                <a:solidFill>
                  <a:schemeClr val="bg1"/>
                </a:solidFill>
                <a:latin typeface="Arial"/>
                <a:cs typeface="Arial"/>
              </a:rPr>
              <a:t>Embedded Systems: electronics, firmware and application software</a:t>
            </a:r>
          </a:p>
          <a:p>
            <a:pPr marL="342900" indent="-342900">
              <a:lnSpc>
                <a:spcPct val="150000"/>
              </a:lnSpc>
              <a:buFont typeface="Wingdings" panose="05000000000000000000" pitchFamily="2" charset="2"/>
              <a:buChar char="§"/>
            </a:pPr>
            <a:r>
              <a:rPr lang="en-AU" sz="2000" kern="1200" dirty="0">
                <a:solidFill>
                  <a:schemeClr val="bg1"/>
                </a:solidFill>
                <a:latin typeface="Arial"/>
                <a:cs typeface="Arial"/>
              </a:rPr>
              <a:t>Xilinx and Altera FPGA programming for real time signal processing</a:t>
            </a:r>
          </a:p>
          <a:p>
            <a:pPr marL="342900" indent="-342900">
              <a:lnSpc>
                <a:spcPct val="150000"/>
              </a:lnSpc>
              <a:buFont typeface="Wingdings" panose="05000000000000000000" pitchFamily="2" charset="2"/>
              <a:buChar char="§"/>
            </a:pPr>
            <a:r>
              <a:rPr lang="en-AU" sz="2000" kern="1200" dirty="0">
                <a:solidFill>
                  <a:schemeClr val="bg1"/>
                </a:solidFill>
                <a:latin typeface="Arial"/>
                <a:cs typeface="Arial"/>
              </a:rPr>
              <a:t>Packaging of sensitive electronics for harsh environments</a:t>
            </a:r>
          </a:p>
          <a:p>
            <a:pPr marL="342900" indent="-342900">
              <a:lnSpc>
                <a:spcPct val="150000"/>
              </a:lnSpc>
              <a:buFont typeface="Wingdings" panose="05000000000000000000" pitchFamily="2" charset="2"/>
              <a:buChar char="§"/>
            </a:pPr>
            <a:r>
              <a:rPr lang="en-AU" sz="2000" kern="1200" dirty="0">
                <a:solidFill>
                  <a:schemeClr val="bg1"/>
                </a:solidFill>
                <a:latin typeface="Arial"/>
                <a:cs typeface="Arial"/>
              </a:rPr>
              <a:t>Anti-counterfeit, IP protection and tamper-proofing</a:t>
            </a:r>
          </a:p>
          <a:p>
            <a:pPr marL="342900" indent="-342900">
              <a:lnSpc>
                <a:spcPct val="150000"/>
              </a:lnSpc>
              <a:buFont typeface="Wingdings" panose="05000000000000000000" pitchFamily="2" charset="2"/>
              <a:buChar char="§"/>
            </a:pPr>
            <a:r>
              <a:rPr lang="en-AU" sz="2000" kern="1200" dirty="0">
                <a:solidFill>
                  <a:schemeClr val="bg1"/>
                </a:solidFill>
                <a:latin typeface="Arial"/>
                <a:cs typeface="Arial"/>
              </a:rPr>
              <a:t>Design and test for regulatory and EMC compliance</a:t>
            </a:r>
          </a:p>
          <a:p>
            <a:pPr marL="342900" indent="-342900">
              <a:lnSpc>
                <a:spcPct val="150000"/>
              </a:lnSpc>
              <a:buFont typeface="Wingdings" panose="05000000000000000000" pitchFamily="2" charset="2"/>
              <a:buChar char="§"/>
            </a:pPr>
            <a:r>
              <a:rPr lang="en-AU" sz="2000" kern="1200" dirty="0">
                <a:solidFill>
                  <a:schemeClr val="bg1"/>
                </a:solidFill>
                <a:latin typeface="Arial"/>
                <a:cs typeface="Arial"/>
              </a:rPr>
              <a:t>Comprehensive global product support capability</a:t>
            </a:r>
          </a:p>
        </p:txBody>
      </p:sp>
      <p:pic>
        <p:nvPicPr>
          <p:cNvPr id="8" name="Picture 8" descr="A sign on the side of a building&#10;&#10;Description generated with very high confidence">
            <a:extLst>
              <a:ext uri="{FF2B5EF4-FFF2-40B4-BE49-F238E27FC236}">
                <a16:creationId xmlns:a16="http://schemas.microsoft.com/office/drawing/2014/main" id="{E4409A55-190D-4477-8542-C2A81EAC4B23}"/>
              </a:ext>
            </a:extLst>
          </p:cNvPr>
          <p:cNvPicPr>
            <a:picLocks noChangeAspect="1"/>
          </p:cNvPicPr>
          <p:nvPr/>
        </p:nvPicPr>
        <p:blipFill>
          <a:blip r:embed="rId3"/>
          <a:stretch>
            <a:fillRect/>
          </a:stretch>
        </p:blipFill>
        <p:spPr>
          <a:xfrm>
            <a:off x="10840990" y="-1756"/>
            <a:ext cx="6503609" cy="9753092"/>
          </a:xfrm>
          <a:prstGeom prst="rect">
            <a:avLst/>
          </a:prstGeom>
        </p:spPr>
      </p:pic>
      <p:grpSp>
        <p:nvGrpSpPr>
          <p:cNvPr id="3" name="Group 2"/>
          <p:cNvGrpSpPr/>
          <p:nvPr/>
        </p:nvGrpSpPr>
        <p:grpSpPr>
          <a:xfrm>
            <a:off x="9130397" y="1977467"/>
            <a:ext cx="1123498" cy="1401753"/>
            <a:chOff x="9130397" y="1977467"/>
            <a:chExt cx="1123498" cy="1401753"/>
          </a:xfrm>
        </p:grpSpPr>
        <p:sp>
          <p:nvSpPr>
            <p:cNvPr id="7" name="Shape 587"/>
            <p:cNvSpPr/>
            <p:nvPr/>
          </p:nvSpPr>
          <p:spPr>
            <a:xfrm>
              <a:off x="9130397" y="2899493"/>
              <a:ext cx="1123498" cy="479727"/>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1700" b="1" cap="all">
                  <a:solidFill>
                    <a:srgbClr val="000000"/>
                  </a:solidFill>
                </a:defRPr>
              </a:lvl1pPr>
            </a:lstStyle>
            <a:p>
              <a:pPr algn="ctr"/>
              <a:r>
                <a:rPr sz="1800" dirty="0">
                  <a:latin typeface="+mj-lt"/>
                </a:rPr>
                <a:t>Design</a:t>
              </a:r>
            </a:p>
          </p:txBody>
        </p:sp>
        <p:pic>
          <p:nvPicPr>
            <p:cNvPr id="9" name="pasted-image.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7013" y="1977467"/>
              <a:ext cx="850268" cy="850268"/>
            </a:xfrm>
            <a:prstGeom prst="rect">
              <a:avLst/>
            </a:prstGeom>
            <a:ln w="3175">
              <a:miter lim="400000"/>
            </a:ln>
          </p:spPr>
        </p:pic>
      </p:grpSp>
    </p:spTree>
    <p:extLst>
      <p:ext uri="{BB962C8B-B14F-4D97-AF65-F5344CB8AC3E}">
        <p14:creationId xmlns:p14="http://schemas.microsoft.com/office/powerpoint/2010/main" val="1026771168"/>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94C28BDB-347D-460B-B85A-B5EF8BCF3E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920" b="3839"/>
          <a:stretch/>
        </p:blipFill>
        <p:spPr>
          <a:xfrm>
            <a:off x="-1" y="-25400"/>
            <a:ext cx="7937500" cy="9791700"/>
          </a:xfrm>
          <a:prstGeom prst="rect">
            <a:avLst/>
          </a:prstGeom>
        </p:spPr>
      </p:pic>
      <p:sp>
        <p:nvSpPr>
          <p:cNvPr id="7" name="Title 6"/>
          <p:cNvSpPr>
            <a:spLocks noGrp="1"/>
          </p:cNvSpPr>
          <p:nvPr>
            <p:ph type="title"/>
          </p:nvPr>
        </p:nvSpPr>
        <p:spPr>
          <a:xfrm>
            <a:off x="-1" y="256086"/>
            <a:ext cx="5789405" cy="646331"/>
          </a:xfrm>
        </p:spPr>
        <p:txBody>
          <a:bodyPr/>
          <a:lstStyle/>
          <a:p>
            <a:r>
              <a:rPr lang="en-AU" dirty="0"/>
              <a:t>Through life support</a:t>
            </a:r>
            <a:endParaRPr lang="en-US" dirty="0"/>
          </a:p>
        </p:txBody>
      </p:sp>
      <p:sp>
        <p:nvSpPr>
          <p:cNvPr id="3" name="TextBox 2"/>
          <p:cNvSpPr txBox="1"/>
          <p:nvPr/>
        </p:nvSpPr>
        <p:spPr>
          <a:xfrm>
            <a:off x="9248173" y="2437435"/>
            <a:ext cx="7280475" cy="375102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342900" marR="0" indent="-342900" algn="l" defTabSz="457200" rtl="0" fontAlgn="auto" latinLnBrk="0" hangingPunct="0">
              <a:lnSpc>
                <a:spcPct val="150000"/>
              </a:lnSpc>
              <a:spcBef>
                <a:spcPts val="0"/>
              </a:spcBef>
              <a:spcAft>
                <a:spcPts val="0"/>
              </a:spcAft>
              <a:buClrTx/>
              <a:buSzTx/>
              <a:buFont typeface="Wingdings" panose="05000000000000000000" pitchFamily="2" charset="2"/>
              <a:buChar char="§"/>
              <a:tabLst/>
            </a:pPr>
            <a:r>
              <a:rPr lang="en-AU" sz="2000" dirty="0">
                <a:solidFill>
                  <a:schemeClr val="bg1"/>
                </a:solidFill>
              </a:rPr>
              <a:t>One stop shop for your in-country support</a:t>
            </a:r>
          </a:p>
          <a:p>
            <a:pPr marL="342900" marR="0" indent="-342900" algn="l" defTabSz="457200" rtl="0" fontAlgn="auto" latinLnBrk="0" hangingPunct="0">
              <a:lnSpc>
                <a:spcPct val="150000"/>
              </a:lnSpc>
              <a:spcBef>
                <a:spcPts val="0"/>
              </a:spcBef>
              <a:spcAft>
                <a:spcPts val="0"/>
              </a:spcAft>
              <a:buClrTx/>
              <a:buSzTx/>
              <a:buFont typeface="Wingdings" panose="05000000000000000000" pitchFamily="2" charset="2"/>
              <a:buChar char="§"/>
              <a:tabLst/>
            </a:pPr>
            <a:r>
              <a:rPr kumimoji="0" lang="en-AU" sz="2000" b="0" i="0" u="none" strike="noStrike" cap="none" spc="0" normalizeH="0" baseline="0" dirty="0">
                <a:ln>
                  <a:noFill/>
                </a:ln>
                <a:solidFill>
                  <a:schemeClr val="bg1"/>
                </a:solidFill>
                <a:effectLst/>
                <a:uFillTx/>
                <a:sym typeface="Arial"/>
              </a:rPr>
              <a:t>Financially</a:t>
            </a:r>
            <a:r>
              <a:rPr kumimoji="0" lang="en-AU" sz="2000" b="0" i="0" u="none" strike="noStrike" cap="none" spc="0" normalizeH="0" dirty="0">
                <a:ln>
                  <a:noFill/>
                </a:ln>
                <a:solidFill>
                  <a:schemeClr val="bg1"/>
                </a:solidFill>
                <a:effectLst/>
                <a:uFillTx/>
                <a:sym typeface="Arial"/>
              </a:rPr>
              <a:t> secure, independent and stable business partner</a:t>
            </a:r>
          </a:p>
          <a:p>
            <a:pPr marL="342900" marR="0" indent="-342900" algn="l" defTabSz="457200" rtl="0" fontAlgn="auto" latinLnBrk="0" hangingPunct="0">
              <a:lnSpc>
                <a:spcPct val="150000"/>
              </a:lnSpc>
              <a:spcBef>
                <a:spcPts val="0"/>
              </a:spcBef>
              <a:spcAft>
                <a:spcPts val="0"/>
              </a:spcAft>
              <a:buClrTx/>
              <a:buSzTx/>
              <a:buFont typeface="Wingdings" panose="05000000000000000000" pitchFamily="2" charset="2"/>
              <a:buChar char="§"/>
              <a:tabLst/>
            </a:pPr>
            <a:r>
              <a:rPr lang="en-AU" sz="2000" baseline="0" dirty="0">
                <a:solidFill>
                  <a:schemeClr val="bg1"/>
                </a:solidFill>
              </a:rPr>
              <a:t>Well</a:t>
            </a:r>
            <a:r>
              <a:rPr lang="en-AU" sz="2000" dirty="0">
                <a:solidFill>
                  <a:schemeClr val="bg1"/>
                </a:solidFill>
              </a:rPr>
              <a:t> equipped, modern test and repair capabilities</a:t>
            </a:r>
          </a:p>
          <a:p>
            <a:pPr marL="342900" marR="0" indent="-342900" algn="l" defTabSz="457200" rtl="0" fontAlgn="auto" latinLnBrk="0" hangingPunct="0">
              <a:lnSpc>
                <a:spcPct val="150000"/>
              </a:lnSpc>
              <a:spcBef>
                <a:spcPts val="0"/>
              </a:spcBef>
              <a:spcAft>
                <a:spcPts val="0"/>
              </a:spcAft>
              <a:buClrTx/>
              <a:buSzTx/>
              <a:buFont typeface="Wingdings" panose="05000000000000000000" pitchFamily="2" charset="2"/>
              <a:buChar char="§"/>
              <a:tabLst/>
            </a:pPr>
            <a:r>
              <a:rPr kumimoji="0" lang="en-AU" sz="2000" b="0" i="0" u="none" strike="noStrike" cap="none" spc="0" normalizeH="0" baseline="0" dirty="0">
                <a:ln>
                  <a:noFill/>
                </a:ln>
                <a:solidFill>
                  <a:schemeClr val="bg1"/>
                </a:solidFill>
                <a:effectLst/>
                <a:uFillTx/>
                <a:sym typeface="Arial"/>
              </a:rPr>
              <a:t>Obsolescence management</a:t>
            </a:r>
          </a:p>
          <a:p>
            <a:pPr marL="342900" marR="0" indent="-342900" algn="l" defTabSz="457200" rtl="0" fontAlgn="auto" latinLnBrk="0" hangingPunct="0">
              <a:lnSpc>
                <a:spcPct val="150000"/>
              </a:lnSpc>
              <a:spcBef>
                <a:spcPts val="0"/>
              </a:spcBef>
              <a:spcAft>
                <a:spcPts val="0"/>
              </a:spcAft>
              <a:buClrTx/>
              <a:buSzTx/>
              <a:buFont typeface="Wingdings" panose="05000000000000000000" pitchFamily="2" charset="2"/>
              <a:buChar char="§"/>
              <a:tabLst/>
            </a:pPr>
            <a:r>
              <a:rPr lang="en-AU" sz="2000" dirty="0">
                <a:solidFill>
                  <a:schemeClr val="bg1"/>
                </a:solidFill>
              </a:rPr>
              <a:t>Training and technical publications</a:t>
            </a:r>
          </a:p>
          <a:p>
            <a:pPr marL="342900" marR="0" indent="-342900" algn="l" defTabSz="457200" rtl="0" fontAlgn="auto" latinLnBrk="0" hangingPunct="0">
              <a:lnSpc>
                <a:spcPct val="150000"/>
              </a:lnSpc>
              <a:spcBef>
                <a:spcPts val="0"/>
              </a:spcBef>
              <a:spcAft>
                <a:spcPts val="0"/>
              </a:spcAft>
              <a:buClrTx/>
              <a:buSzTx/>
              <a:buFont typeface="Wingdings" panose="05000000000000000000" pitchFamily="2" charset="2"/>
              <a:buChar char="§"/>
              <a:tabLst/>
            </a:pPr>
            <a:r>
              <a:rPr kumimoji="0" lang="en-AU" sz="2000" b="0" i="0" u="none" strike="noStrike" cap="none" spc="0" normalizeH="0" baseline="0" dirty="0">
                <a:ln>
                  <a:noFill/>
                </a:ln>
                <a:solidFill>
                  <a:schemeClr val="bg1"/>
                </a:solidFill>
                <a:effectLst/>
                <a:uFillTx/>
                <a:sym typeface="Arial"/>
              </a:rPr>
              <a:t>Dedicated classroom training environment</a:t>
            </a:r>
          </a:p>
          <a:p>
            <a:pPr marL="342900" marR="0" indent="-342900" algn="l" defTabSz="457200" rtl="0" fontAlgn="auto" latinLnBrk="0" hangingPunct="0">
              <a:lnSpc>
                <a:spcPct val="150000"/>
              </a:lnSpc>
              <a:spcBef>
                <a:spcPts val="0"/>
              </a:spcBef>
              <a:spcAft>
                <a:spcPts val="0"/>
              </a:spcAft>
              <a:buClrTx/>
              <a:buSzTx/>
              <a:buFont typeface="Wingdings" panose="05000000000000000000" pitchFamily="2" charset="2"/>
              <a:buChar char="§"/>
              <a:tabLst/>
            </a:pPr>
            <a:r>
              <a:rPr lang="en-AU" sz="2000" dirty="0">
                <a:solidFill>
                  <a:schemeClr val="bg1"/>
                </a:solidFill>
              </a:rPr>
              <a:t>Comprehensive warehousing facilities</a:t>
            </a:r>
          </a:p>
          <a:p>
            <a:pPr marL="342900" marR="0" indent="-342900" algn="l" defTabSz="457200" rtl="0" fontAlgn="auto" latinLnBrk="0" hangingPunct="0">
              <a:lnSpc>
                <a:spcPct val="150000"/>
              </a:lnSpc>
              <a:spcBef>
                <a:spcPts val="0"/>
              </a:spcBef>
              <a:spcAft>
                <a:spcPts val="0"/>
              </a:spcAft>
              <a:buClrTx/>
              <a:buSzTx/>
              <a:buFont typeface="Wingdings" panose="05000000000000000000" pitchFamily="2" charset="2"/>
              <a:buChar char="§"/>
              <a:tabLst/>
            </a:pPr>
            <a:r>
              <a:rPr kumimoji="0" lang="en-AU" sz="2000" b="0" i="0" u="none" strike="noStrike" cap="none" spc="0" normalizeH="0" baseline="0" dirty="0">
                <a:ln>
                  <a:noFill/>
                </a:ln>
                <a:solidFill>
                  <a:schemeClr val="bg1"/>
                </a:solidFill>
                <a:effectLst/>
                <a:uFillTx/>
                <a:sym typeface="Arial"/>
              </a:rPr>
              <a:t>Field</a:t>
            </a:r>
            <a:r>
              <a:rPr kumimoji="0" lang="en-AU" sz="2000" b="0" i="0" u="none" strike="noStrike" cap="none" spc="0" normalizeH="0" dirty="0">
                <a:ln>
                  <a:noFill/>
                </a:ln>
                <a:solidFill>
                  <a:schemeClr val="bg1"/>
                </a:solidFill>
                <a:effectLst/>
                <a:uFillTx/>
                <a:sym typeface="Arial"/>
              </a:rPr>
              <a:t> service engineering with a global footprint</a:t>
            </a:r>
            <a:endParaRPr kumimoji="0" lang="en-AU" sz="2000" b="0" i="0" u="none" strike="noStrike" cap="none" spc="0" normalizeH="0" baseline="0" dirty="0">
              <a:ln>
                <a:noFill/>
              </a:ln>
              <a:solidFill>
                <a:schemeClr val="bg1"/>
              </a:solidFill>
              <a:effectLst/>
              <a:uFillTx/>
              <a:sym typeface="Arial"/>
            </a:endParaRPr>
          </a:p>
        </p:txBody>
      </p:sp>
      <p:grpSp>
        <p:nvGrpSpPr>
          <p:cNvPr id="4" name="Group 3"/>
          <p:cNvGrpSpPr/>
          <p:nvPr/>
        </p:nvGrpSpPr>
        <p:grpSpPr>
          <a:xfrm>
            <a:off x="9248173" y="6795545"/>
            <a:ext cx="1402628" cy="1498035"/>
            <a:chOff x="9418797" y="7315200"/>
            <a:chExt cx="1402628" cy="1498035"/>
          </a:xfrm>
        </p:grpSpPr>
        <p:pic>
          <p:nvPicPr>
            <p:cNvPr id="5" name="Picture 4"/>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676511" y="7315200"/>
              <a:ext cx="938849" cy="978380"/>
            </a:xfrm>
            <a:prstGeom prst="rect">
              <a:avLst/>
            </a:prstGeom>
          </p:spPr>
        </p:pic>
        <p:sp>
          <p:nvSpPr>
            <p:cNvPr id="8" name="Shape 587"/>
            <p:cNvSpPr/>
            <p:nvPr/>
          </p:nvSpPr>
          <p:spPr>
            <a:xfrm>
              <a:off x="9418797" y="8478528"/>
              <a:ext cx="1402628" cy="334707"/>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1700" b="1" cap="all">
                  <a:solidFill>
                    <a:srgbClr val="000000"/>
                  </a:solidFill>
                </a:defRPr>
              </a:lvl1pPr>
            </a:lstStyle>
            <a:p>
              <a:pPr algn="ctr"/>
              <a:r>
                <a:rPr lang="en-AU" sz="1800" dirty="0">
                  <a:latin typeface="+mj-lt"/>
                </a:rPr>
                <a:t>SUSTAINABLE</a:t>
              </a:r>
              <a:endParaRPr sz="1800" dirty="0">
                <a:latin typeface="+mj-lt"/>
              </a:endParaRPr>
            </a:p>
          </p:txBody>
        </p:sp>
      </p:grpSp>
    </p:spTree>
    <p:extLst>
      <p:ext uri="{BB962C8B-B14F-4D97-AF65-F5344CB8AC3E}">
        <p14:creationId xmlns:p14="http://schemas.microsoft.com/office/powerpoint/2010/main" val="236620458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2527" y="7673439"/>
            <a:ext cx="7388241" cy="1022646"/>
            <a:chOff x="4469796" y="4973920"/>
            <a:chExt cx="7388241" cy="1022646"/>
          </a:xfrm>
        </p:grpSpPr>
        <p:sp>
          <p:nvSpPr>
            <p:cNvPr id="4" name="Shape 315"/>
            <p:cNvSpPr/>
            <p:nvPr/>
          </p:nvSpPr>
          <p:spPr>
            <a:xfrm>
              <a:off x="4469796" y="4973920"/>
              <a:ext cx="7388241" cy="673261"/>
            </a:xfrm>
            <a:prstGeom prst="rect">
              <a:avLst/>
            </a:prstGeom>
            <a:ln w="3175">
              <a:miter lim="400000"/>
            </a:ln>
            <a:extLst>
              <a:ext uri="{C572A759-6A51-4108-AA02-DFA0A04FC94B}">
                <ma14:wrappingTextBoxFlag xmlns="" xmlns:ma14="http://schemas.microsoft.com/office/mac/drawingml/2011/main" val="1"/>
              </a:ext>
            </a:extLst>
          </p:spPr>
          <p:txBody>
            <a:bodyPr wrap="none" lIns="28575" tIns="28575" rIns="28575" bIns="28575" anchor="ctr">
              <a:spAutoFit/>
            </a:bodyPr>
            <a:lstStyle>
              <a:lvl1pPr algn="ctr" defTabSz="584200">
                <a:defRPr sz="4800">
                  <a:solidFill>
                    <a:srgbClr val="FFFFFF"/>
                  </a:solidFill>
                  <a:latin typeface="+mn-lt"/>
                  <a:ea typeface="+mn-ea"/>
                  <a:cs typeface="+mn-cs"/>
                  <a:sym typeface="Helvetica Neue Bold Condensed"/>
                </a:defRPr>
              </a:lvl1pPr>
            </a:lstStyle>
            <a:p>
              <a:pPr algn="l"/>
              <a:r>
                <a:rPr lang="en-AU" sz="4000" b="1" dirty="0">
                  <a:latin typeface="+mj-lt"/>
                </a:rPr>
                <a:t>COMPONENTS OF YOUR SOLUTION</a:t>
              </a:r>
              <a:endParaRPr sz="4000" b="1" dirty="0">
                <a:latin typeface="+mj-lt"/>
              </a:endParaRPr>
            </a:p>
          </p:txBody>
        </p:sp>
        <p:sp>
          <p:nvSpPr>
            <p:cNvPr id="5" name="Shape 316"/>
            <p:cNvSpPr/>
            <p:nvPr/>
          </p:nvSpPr>
          <p:spPr>
            <a:xfrm flipV="1">
              <a:off x="4469796" y="5630051"/>
              <a:ext cx="7283628" cy="0"/>
            </a:xfrm>
            <a:prstGeom prst="line">
              <a:avLst/>
            </a:prstGeom>
            <a:ln w="6350">
              <a:solidFill>
                <a:srgbClr val="FFFFFF"/>
              </a:solidFill>
              <a:miter lim="400000"/>
            </a:ln>
          </p:spPr>
          <p:txBody>
            <a:bodyPr lIns="28575" tIns="28575" rIns="28575" bIns="28575" anchor="ctr"/>
            <a:lstStyle/>
            <a:p>
              <a:pPr defTabSz="584200">
                <a:defRPr sz="1800">
                  <a:solidFill>
                    <a:srgbClr val="FFFFFF"/>
                  </a:solidFill>
                  <a:latin typeface="Helvetica Neue Medium"/>
                  <a:ea typeface="Helvetica Neue Medium"/>
                  <a:cs typeface="Helvetica Neue Medium"/>
                  <a:sym typeface="Helvetica Neue Medium"/>
                </a:defRPr>
              </a:pPr>
              <a:endParaRPr>
                <a:latin typeface="+mj-lt"/>
              </a:endParaRPr>
            </a:p>
          </p:txBody>
        </p:sp>
        <p:sp>
          <p:nvSpPr>
            <p:cNvPr id="6" name="Shape 317"/>
            <p:cNvSpPr/>
            <p:nvPr/>
          </p:nvSpPr>
          <p:spPr>
            <a:xfrm>
              <a:off x="4469796" y="5661859"/>
              <a:ext cx="2391680" cy="334707"/>
            </a:xfrm>
            <a:prstGeom prst="rect">
              <a:avLst/>
            </a:prstGeom>
            <a:ln w="3175">
              <a:miter lim="400000"/>
            </a:ln>
            <a:extLst>
              <a:ext uri="{C572A759-6A51-4108-AA02-DFA0A04FC94B}">
                <ma14:wrappingTextBoxFlag xmlns="" xmlns:ma14="http://schemas.microsoft.com/office/mac/drawingml/2011/main" val="1"/>
              </a:ext>
            </a:extLst>
          </p:spPr>
          <p:txBody>
            <a:bodyPr wrap="none" lIns="28575" tIns="28575" rIns="28575" bIns="28575" anchor="ctr">
              <a:spAutoFit/>
            </a:bodyPr>
            <a:lstStyle>
              <a:lvl1pPr>
                <a:defRPr sz="1800">
                  <a:solidFill>
                    <a:srgbClr val="FFFFFF"/>
                  </a:solidFill>
                  <a:latin typeface="+mn-lt"/>
                  <a:ea typeface="+mn-ea"/>
                  <a:cs typeface="+mn-cs"/>
                  <a:sym typeface="Helvetica Neue Bold Condensed"/>
                </a:defRPr>
              </a:lvl1pPr>
            </a:lstStyle>
            <a:p>
              <a:r>
                <a:rPr lang="en-AU" dirty="0"/>
                <a:t>Products and Features</a:t>
              </a:r>
              <a:endParaRPr dirty="0"/>
            </a:p>
          </p:txBody>
        </p:sp>
      </p:gr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44677"/>
          <a:stretch/>
        </p:blipFill>
        <p:spPr>
          <a:xfrm>
            <a:off x="498854" y="5439179"/>
            <a:ext cx="4389669" cy="1932767"/>
          </a:xfrm>
          <a:prstGeom prst="rect">
            <a:avLst/>
          </a:prstGeom>
        </p:spPr>
      </p:pic>
    </p:spTree>
    <p:extLst>
      <p:ext uri="{BB962C8B-B14F-4D97-AF65-F5344CB8AC3E}">
        <p14:creationId xmlns:p14="http://schemas.microsoft.com/office/powerpoint/2010/main" val="191238914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549275" y="2245659"/>
            <a:ext cx="7485063" cy="887686"/>
          </a:xfrm>
        </p:spPr>
        <p:txBody>
          <a:bodyPr/>
          <a:lstStyle/>
          <a:p>
            <a:r>
              <a:rPr lang="en-AU" dirty="0"/>
              <a:t>30 W POWER, UP T0 79 HOUR BATTERY LIFE, WEIGHING 4.7KG</a:t>
            </a:r>
          </a:p>
        </p:txBody>
      </p:sp>
      <p:sp>
        <p:nvSpPr>
          <p:cNvPr id="5" name="Text Placeholder 4"/>
          <p:cNvSpPr>
            <a:spLocks noGrp="1"/>
          </p:cNvSpPr>
          <p:nvPr>
            <p:ph type="body" sz="quarter" idx="14"/>
          </p:nvPr>
        </p:nvSpPr>
        <p:spPr>
          <a:xfrm>
            <a:off x="549275" y="3191220"/>
            <a:ext cx="3825955" cy="5582390"/>
          </a:xfrm>
        </p:spPr>
        <p:txBody>
          <a:bodyPr/>
          <a:lstStyle/>
          <a:p>
            <a:pPr marL="0" indent="0">
              <a:buNone/>
            </a:pPr>
            <a:r>
              <a:rPr lang="en-AU" b="1" dirty="0"/>
              <a:t>Features:</a:t>
            </a:r>
          </a:p>
          <a:p>
            <a:r>
              <a:rPr lang="en-AU" dirty="0"/>
              <a:t>One of the smallest, lightest form factor </a:t>
            </a:r>
            <a:r>
              <a:rPr lang="en-AU" dirty="0" err="1"/>
              <a:t>manpack</a:t>
            </a:r>
            <a:r>
              <a:rPr lang="en-AU" dirty="0"/>
              <a:t> HF radios available</a:t>
            </a:r>
          </a:p>
          <a:p>
            <a:r>
              <a:rPr lang="en-AU" dirty="0"/>
              <a:t>Built on the latest-generation high performance Digital Signal Processor (DSP), Field-Programmable Gate Array (FPGA) and system on chip (</a:t>
            </a:r>
            <a:r>
              <a:rPr lang="en-AU" dirty="0" err="1"/>
              <a:t>SoC</a:t>
            </a:r>
            <a:r>
              <a:rPr lang="en-AU" dirty="0"/>
              <a:t>) technology</a:t>
            </a:r>
          </a:p>
          <a:p>
            <a:r>
              <a:rPr lang="en-AU" dirty="0"/>
              <a:t>Second generation </a:t>
            </a:r>
            <a:r>
              <a:rPr lang="en-AU" b="1" dirty="0"/>
              <a:t>Digital Voice </a:t>
            </a:r>
            <a:r>
              <a:rPr lang="en-AU" dirty="0"/>
              <a:t>coupled with </a:t>
            </a:r>
            <a:r>
              <a:rPr lang="en-AU" b="1" dirty="0"/>
              <a:t>AES-256</a:t>
            </a:r>
            <a:r>
              <a:rPr lang="en-AU" dirty="0"/>
              <a:t> encryption provide superior and secure voice quality and data</a:t>
            </a:r>
          </a:p>
          <a:p>
            <a:r>
              <a:rPr lang="en-AU" dirty="0"/>
              <a:t>Built in speaker and GPS</a:t>
            </a:r>
          </a:p>
          <a:p>
            <a:r>
              <a:rPr lang="en-AU" dirty="0"/>
              <a:t>Highly flexible and configurable platform</a:t>
            </a:r>
          </a:p>
          <a:p>
            <a:r>
              <a:rPr lang="en-AU" dirty="0"/>
              <a:t>Provides dual handset control along with being fully compatible with the </a:t>
            </a:r>
            <a:r>
              <a:rPr lang="en-AU" b="1" dirty="0"/>
              <a:t>2320 Smart Handset</a:t>
            </a:r>
            <a:endParaRPr lang="en-AU" dirty="0"/>
          </a:p>
        </p:txBody>
      </p:sp>
      <p:sp>
        <p:nvSpPr>
          <p:cNvPr id="6" name="Text Placeholder 5"/>
          <p:cNvSpPr>
            <a:spLocks noGrp="1"/>
          </p:cNvSpPr>
          <p:nvPr>
            <p:ph type="body" sz="quarter" idx="10"/>
          </p:nvPr>
        </p:nvSpPr>
        <p:spPr>
          <a:xfrm>
            <a:off x="549275" y="878710"/>
            <a:ext cx="3707746" cy="523220"/>
          </a:xfrm>
        </p:spPr>
        <p:txBody>
          <a:bodyPr/>
          <a:lstStyle/>
          <a:p>
            <a:r>
              <a:rPr lang="en-AU" dirty="0"/>
              <a:t>SENTRY-H 6110-MP</a:t>
            </a:r>
          </a:p>
        </p:txBody>
      </p:sp>
      <p:sp>
        <p:nvSpPr>
          <p:cNvPr id="7" name="Title 6"/>
          <p:cNvSpPr>
            <a:spLocks noGrp="1"/>
          </p:cNvSpPr>
          <p:nvPr>
            <p:ph type="title"/>
          </p:nvPr>
        </p:nvSpPr>
        <p:spPr>
          <a:xfrm>
            <a:off x="0" y="256086"/>
            <a:ext cx="7621638" cy="646331"/>
          </a:xfrm>
        </p:spPr>
        <p:txBody>
          <a:bodyPr/>
          <a:lstStyle/>
          <a:p>
            <a:r>
              <a:rPr lang="en-AU" dirty="0"/>
              <a:t>Components of your solution</a:t>
            </a:r>
          </a:p>
        </p:txBody>
      </p:sp>
      <p:sp>
        <p:nvSpPr>
          <p:cNvPr id="8" name="Text Placeholder 4"/>
          <p:cNvSpPr>
            <a:spLocks noGrp="1"/>
          </p:cNvSpPr>
          <p:nvPr>
            <p:ph type="body" sz="quarter" idx="14"/>
          </p:nvPr>
        </p:nvSpPr>
        <p:spPr>
          <a:xfrm>
            <a:off x="4699322" y="3257743"/>
            <a:ext cx="3673556" cy="5582390"/>
          </a:xfrm>
        </p:spPr>
        <p:txBody>
          <a:bodyPr/>
          <a:lstStyle/>
          <a:p>
            <a:pPr marL="0" indent="0">
              <a:buNone/>
            </a:pPr>
            <a:r>
              <a:rPr lang="en-AU" b="1" dirty="0"/>
              <a:t>It works well with:</a:t>
            </a:r>
          </a:p>
          <a:p>
            <a:r>
              <a:rPr lang="en-AU" dirty="0"/>
              <a:t>2320 Handset</a:t>
            </a:r>
          </a:p>
          <a:p>
            <a:r>
              <a:rPr lang="en-AU" dirty="0"/>
              <a:t>Tactical antennas</a:t>
            </a:r>
          </a:p>
          <a:p>
            <a:r>
              <a:rPr lang="en-AU" dirty="0"/>
              <a:t>Portable masts</a:t>
            </a:r>
          </a:p>
          <a:p>
            <a:r>
              <a:rPr lang="en-AU" dirty="0"/>
              <a:t>Sentry-H 6120-BM</a:t>
            </a:r>
          </a:p>
          <a:p>
            <a:r>
              <a:rPr lang="en-AU" dirty="0" err="1"/>
              <a:t>SprintChat</a:t>
            </a:r>
            <a:r>
              <a:rPr lang="en-AU" dirty="0"/>
              <a:t>/</a:t>
            </a:r>
            <a:r>
              <a:rPr lang="en-AU" dirty="0" err="1"/>
              <a:t>SprintNet</a:t>
            </a:r>
            <a:endParaRPr lang="en-AU" dirty="0"/>
          </a:p>
          <a:p>
            <a:r>
              <a:rPr lang="en-AU" dirty="0"/>
              <a:t>VCP</a:t>
            </a:r>
          </a:p>
          <a:p>
            <a:r>
              <a:rPr lang="en-AU" dirty="0"/>
              <a:t>RTS</a:t>
            </a:r>
          </a:p>
          <a:p>
            <a:r>
              <a:rPr lang="en-AU" dirty="0"/>
              <a:t>Codan Chat</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6898" y="3147780"/>
            <a:ext cx="7738624" cy="4070002"/>
          </a:xfrm>
          <a:prstGeom prst="rect">
            <a:avLst/>
          </a:prstGeom>
        </p:spPr>
      </p:pic>
    </p:spTree>
    <p:extLst>
      <p:ext uri="{BB962C8B-B14F-4D97-AF65-F5344CB8AC3E}">
        <p14:creationId xmlns:p14="http://schemas.microsoft.com/office/powerpoint/2010/main" val="95348106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034" y="16754"/>
            <a:ext cx="17311986" cy="9736846"/>
          </a:xfrm>
          <a:prstGeom prst="rect">
            <a:avLst/>
          </a:prstGeom>
        </p:spPr>
      </p:pic>
      <p:sp>
        <p:nvSpPr>
          <p:cNvPr id="25" name="Rectangle 24"/>
          <p:cNvSpPr/>
          <p:nvPr/>
        </p:nvSpPr>
        <p:spPr>
          <a:xfrm>
            <a:off x="512233" y="8720667"/>
            <a:ext cx="3136900" cy="554566"/>
          </a:xfrm>
          <a:prstGeom prst="rect">
            <a:avLst/>
          </a:prstGeom>
          <a:solidFill>
            <a:schemeClr val="tx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4" name="Text Placeholder 3">
            <a:extLst>
              <a:ext uri="{FF2B5EF4-FFF2-40B4-BE49-F238E27FC236}">
                <a16:creationId xmlns:a16="http://schemas.microsoft.com/office/drawing/2014/main" id="{62259893-5024-439D-A7A7-B32C7D1ACAF4}"/>
              </a:ext>
            </a:extLst>
          </p:cNvPr>
          <p:cNvSpPr>
            <a:spLocks noGrp="1"/>
          </p:cNvSpPr>
          <p:nvPr>
            <p:ph type="body" sz="quarter" idx="10"/>
          </p:nvPr>
        </p:nvSpPr>
        <p:spPr>
          <a:xfrm>
            <a:off x="549275" y="878710"/>
            <a:ext cx="5988819" cy="523220"/>
          </a:xfrm>
        </p:spPr>
        <p:txBody>
          <a:bodyPr/>
          <a:lstStyle/>
          <a:p>
            <a:r>
              <a:rPr lang="en-US" dirty="0"/>
              <a:t>INNOVATION WHEREVER YOU ARE</a:t>
            </a:r>
          </a:p>
        </p:txBody>
      </p:sp>
      <p:sp>
        <p:nvSpPr>
          <p:cNvPr id="7" name="Title 6"/>
          <p:cNvSpPr>
            <a:spLocks noGrp="1"/>
          </p:cNvSpPr>
          <p:nvPr>
            <p:ph type="title"/>
          </p:nvPr>
        </p:nvSpPr>
        <p:spPr>
          <a:xfrm>
            <a:off x="-1" y="256086"/>
            <a:ext cx="7147629" cy="646331"/>
          </a:xfrm>
        </p:spPr>
        <p:txBody>
          <a:bodyPr/>
          <a:lstStyle/>
          <a:p>
            <a:r>
              <a:rPr lang="en-AU" dirty="0"/>
              <a:t>Backed by the codAn group</a:t>
            </a:r>
          </a:p>
        </p:txBody>
      </p:sp>
      <p:sp>
        <p:nvSpPr>
          <p:cNvPr id="12" name="Shape 288"/>
          <p:cNvSpPr/>
          <p:nvPr/>
        </p:nvSpPr>
        <p:spPr>
          <a:xfrm>
            <a:off x="5785519" y="7324788"/>
            <a:ext cx="5770811" cy="673261"/>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p>
            <a:pPr algn="ctr">
              <a:defRPr sz="2000" b="1">
                <a:solidFill>
                  <a:srgbClr val="000000">
                    <a:alpha val="80000"/>
                  </a:srgbClr>
                </a:solidFill>
              </a:defRPr>
            </a:pPr>
            <a:r>
              <a:rPr lang="en-AU" sz="2000" dirty="0"/>
              <a:t>Codan has over 60 years experience delivering</a:t>
            </a:r>
            <a:br>
              <a:rPr lang="en-AU" sz="2000" dirty="0"/>
            </a:br>
            <a:r>
              <a:rPr lang="en-AU" sz="2000" dirty="0"/>
              <a:t>the best products and solutions globally</a:t>
            </a:r>
            <a:endParaRPr sz="2000" dirty="0"/>
          </a:p>
        </p:txBody>
      </p:sp>
      <p:pic>
        <p:nvPicPr>
          <p:cNvPr id="14" name="Codan_limited_Logo.svg.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9527" y="2094160"/>
            <a:ext cx="1534304" cy="1995361"/>
          </a:xfrm>
          <a:prstGeom prst="rect">
            <a:avLst/>
          </a:prstGeom>
          <a:ln w="3175">
            <a:miter lim="400000"/>
          </a:ln>
        </p:spPr>
      </p:pic>
      <p:sp>
        <p:nvSpPr>
          <p:cNvPr id="15" name="Shape 290"/>
          <p:cNvSpPr/>
          <p:nvPr/>
        </p:nvSpPr>
        <p:spPr>
          <a:xfrm flipV="1">
            <a:off x="8665324" y="4210247"/>
            <a:ext cx="2" cy="825903"/>
          </a:xfrm>
          <a:prstGeom prst="line">
            <a:avLst/>
          </a:prstGeom>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sz="1800"/>
          </a:p>
        </p:txBody>
      </p:sp>
      <p:sp>
        <p:nvSpPr>
          <p:cNvPr id="16" name="Shape 295"/>
          <p:cNvSpPr/>
          <p:nvPr/>
        </p:nvSpPr>
        <p:spPr>
          <a:xfrm flipH="1" flipV="1">
            <a:off x="1681405" y="5025202"/>
            <a:ext cx="13618306" cy="2"/>
          </a:xfrm>
          <a:prstGeom prst="line">
            <a:avLst/>
          </a:prstGeom>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sz="1800"/>
          </a:p>
        </p:txBody>
      </p:sp>
      <p:sp>
        <p:nvSpPr>
          <p:cNvPr id="17" name="Shape 296"/>
          <p:cNvSpPr/>
          <p:nvPr/>
        </p:nvSpPr>
        <p:spPr>
          <a:xfrm>
            <a:off x="1674033" y="5024262"/>
            <a:ext cx="2" cy="362439"/>
          </a:xfrm>
          <a:prstGeom prst="line">
            <a:avLst/>
          </a:prstGeom>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sz="1800"/>
          </a:p>
        </p:txBody>
      </p:sp>
      <p:sp>
        <p:nvSpPr>
          <p:cNvPr id="18" name="Shape 297"/>
          <p:cNvSpPr/>
          <p:nvPr/>
        </p:nvSpPr>
        <p:spPr>
          <a:xfrm>
            <a:off x="10713588" y="5024262"/>
            <a:ext cx="2" cy="362439"/>
          </a:xfrm>
          <a:prstGeom prst="line">
            <a:avLst/>
          </a:prstGeom>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sz="1800"/>
          </a:p>
        </p:txBody>
      </p:sp>
      <p:pic>
        <p:nvPicPr>
          <p:cNvPr id="19" name="pasted-image.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87321" y="5601580"/>
            <a:ext cx="2324287" cy="825901"/>
          </a:xfrm>
          <a:prstGeom prst="rect">
            <a:avLst/>
          </a:prstGeom>
          <a:ln w="3175">
            <a:miter lim="400000"/>
          </a:ln>
        </p:spPr>
      </p:pic>
      <p:sp>
        <p:nvSpPr>
          <p:cNvPr id="20" name="Shape 299"/>
          <p:cNvSpPr/>
          <p:nvPr/>
        </p:nvSpPr>
        <p:spPr>
          <a:xfrm>
            <a:off x="6117083" y="5024262"/>
            <a:ext cx="0" cy="362439"/>
          </a:xfrm>
          <a:prstGeom prst="line">
            <a:avLst/>
          </a:prstGeom>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sz="1800"/>
          </a:p>
        </p:txBody>
      </p:sp>
      <p:sp>
        <p:nvSpPr>
          <p:cNvPr id="21" name="Shape 300"/>
          <p:cNvSpPr/>
          <p:nvPr/>
        </p:nvSpPr>
        <p:spPr>
          <a:xfrm>
            <a:off x="15309324" y="5024262"/>
            <a:ext cx="2" cy="362439"/>
          </a:xfrm>
          <a:prstGeom prst="line">
            <a:avLst/>
          </a:prstGeom>
          <a:ln w="3175">
            <a:solidFill>
              <a:srgbClr val="000000"/>
            </a:solidFill>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sz="1800"/>
          </a:p>
        </p:txBody>
      </p:sp>
      <p:pic>
        <p:nvPicPr>
          <p:cNvPr id="22" name="Picture 2" descr="http://newton.codan.com.au/corporateservices/Marketing/PublishingImages/Logos%20-%20Minelab%20-%20Screen/Office/Minelab%20Logo%20with%20Web%20-%20colour.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353050" y="5548276"/>
            <a:ext cx="1832477" cy="93250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http://newton.codan.com.au/BusinessUnits/minetec/PublishingImages/Minetec%20logo.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383831" y="5847842"/>
            <a:ext cx="2800350" cy="3333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045" y="5067523"/>
            <a:ext cx="4474731" cy="1894014"/>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991" y="8969828"/>
            <a:ext cx="1877810" cy="379822"/>
          </a:xfrm>
          <a:prstGeom prst="rect">
            <a:avLst/>
          </a:prstGeom>
        </p:spPr>
      </p:pic>
    </p:spTree>
    <p:extLst>
      <p:ext uri="{BB962C8B-B14F-4D97-AF65-F5344CB8AC3E}">
        <p14:creationId xmlns:p14="http://schemas.microsoft.com/office/powerpoint/2010/main" val="141278003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4"/>
          </p:nvPr>
        </p:nvSpPr>
        <p:spPr>
          <a:xfrm>
            <a:off x="549275" y="3191220"/>
            <a:ext cx="3825955" cy="5582390"/>
          </a:xfrm>
        </p:spPr>
        <p:txBody>
          <a:bodyPr/>
          <a:lstStyle/>
          <a:p>
            <a:pPr marL="0" indent="0">
              <a:buNone/>
            </a:pPr>
            <a:r>
              <a:rPr lang="en-AU" b="1" dirty="0"/>
              <a:t>Features:</a:t>
            </a:r>
          </a:p>
          <a:p>
            <a:r>
              <a:rPr lang="en-AU" dirty="0"/>
              <a:t>One of the smallest, lightest form factor </a:t>
            </a:r>
            <a:r>
              <a:rPr lang="en-AU" dirty="0" err="1"/>
              <a:t>manpack</a:t>
            </a:r>
            <a:r>
              <a:rPr lang="en-AU" dirty="0"/>
              <a:t> HF radios available</a:t>
            </a:r>
          </a:p>
          <a:p>
            <a:r>
              <a:rPr lang="en-AU" dirty="0"/>
              <a:t>Built on the latest-generation high performance Digital Signal Processor (DSP), Field-Programmable Gate Array (FPGA) and system on chip (</a:t>
            </a:r>
            <a:r>
              <a:rPr lang="en-AU" dirty="0" err="1"/>
              <a:t>SoC</a:t>
            </a:r>
            <a:r>
              <a:rPr lang="en-AU" dirty="0"/>
              <a:t>) technology</a:t>
            </a:r>
          </a:p>
          <a:p>
            <a:r>
              <a:rPr lang="en-AU" dirty="0"/>
              <a:t>Second generation </a:t>
            </a:r>
            <a:r>
              <a:rPr lang="en-AU" b="1" dirty="0"/>
              <a:t>Digital Voice </a:t>
            </a:r>
            <a:r>
              <a:rPr lang="en-AU" dirty="0"/>
              <a:t>coupled with </a:t>
            </a:r>
            <a:r>
              <a:rPr lang="en-AU" b="1" dirty="0"/>
              <a:t>AES-256</a:t>
            </a:r>
            <a:r>
              <a:rPr lang="en-AU" dirty="0"/>
              <a:t> encryption provide superior and secure voice quality and data</a:t>
            </a:r>
          </a:p>
          <a:p>
            <a:r>
              <a:rPr lang="en-AU" dirty="0"/>
              <a:t>Built in speaker and GPS</a:t>
            </a:r>
          </a:p>
          <a:p>
            <a:r>
              <a:rPr lang="en-AU" dirty="0"/>
              <a:t>Highly flexible and configurable platform</a:t>
            </a:r>
          </a:p>
          <a:p>
            <a:r>
              <a:rPr lang="en-AU" dirty="0"/>
              <a:t>Provides dual handset control along with being fully compatible with the </a:t>
            </a:r>
            <a:r>
              <a:rPr lang="en-AU" b="1" dirty="0"/>
              <a:t>2320 Smart Handset</a:t>
            </a:r>
            <a:endParaRPr lang="en-AU" dirty="0"/>
          </a:p>
        </p:txBody>
      </p:sp>
      <p:sp>
        <p:nvSpPr>
          <p:cNvPr id="6" name="Text Placeholder 5"/>
          <p:cNvSpPr>
            <a:spLocks noGrp="1"/>
          </p:cNvSpPr>
          <p:nvPr>
            <p:ph type="body" sz="quarter" idx="10"/>
          </p:nvPr>
        </p:nvSpPr>
        <p:spPr>
          <a:xfrm>
            <a:off x="549275" y="878710"/>
            <a:ext cx="3707746" cy="523220"/>
          </a:xfrm>
        </p:spPr>
        <p:txBody>
          <a:bodyPr/>
          <a:lstStyle/>
          <a:p>
            <a:r>
              <a:rPr lang="en-AU" dirty="0"/>
              <a:t>SENTRY-H 6110-MP</a:t>
            </a:r>
          </a:p>
        </p:txBody>
      </p:sp>
      <p:sp>
        <p:nvSpPr>
          <p:cNvPr id="7" name="Title 6"/>
          <p:cNvSpPr>
            <a:spLocks noGrp="1"/>
          </p:cNvSpPr>
          <p:nvPr>
            <p:ph type="title"/>
          </p:nvPr>
        </p:nvSpPr>
        <p:spPr>
          <a:xfrm>
            <a:off x="0" y="256086"/>
            <a:ext cx="7621638" cy="646331"/>
          </a:xfrm>
        </p:spPr>
        <p:txBody>
          <a:bodyPr/>
          <a:lstStyle/>
          <a:p>
            <a:r>
              <a:rPr lang="en-AU" dirty="0"/>
              <a:t>Components of your solution</a:t>
            </a:r>
          </a:p>
        </p:txBody>
      </p:sp>
      <p:sp>
        <p:nvSpPr>
          <p:cNvPr id="8" name="Text Placeholder 4"/>
          <p:cNvSpPr>
            <a:spLocks noGrp="1"/>
          </p:cNvSpPr>
          <p:nvPr>
            <p:ph type="body" sz="quarter" idx="14"/>
          </p:nvPr>
        </p:nvSpPr>
        <p:spPr>
          <a:xfrm>
            <a:off x="4699322" y="3257743"/>
            <a:ext cx="3673556" cy="5582390"/>
          </a:xfrm>
        </p:spPr>
        <p:txBody>
          <a:bodyPr/>
          <a:lstStyle/>
          <a:p>
            <a:pPr marL="0" indent="0">
              <a:buNone/>
            </a:pPr>
            <a:r>
              <a:rPr lang="en-AU" b="1" dirty="0"/>
              <a:t>It works well with:</a:t>
            </a:r>
          </a:p>
          <a:p>
            <a:r>
              <a:rPr lang="en-AU" dirty="0"/>
              <a:t>2320 Handset</a:t>
            </a:r>
          </a:p>
          <a:p>
            <a:r>
              <a:rPr lang="en-AU" dirty="0"/>
              <a:t>Tactical antennas</a:t>
            </a:r>
          </a:p>
          <a:p>
            <a:r>
              <a:rPr lang="en-AU" dirty="0"/>
              <a:t>Portable masts</a:t>
            </a:r>
          </a:p>
          <a:p>
            <a:r>
              <a:rPr lang="en-AU" dirty="0"/>
              <a:t>Sentry-H 6120-BM</a:t>
            </a:r>
          </a:p>
          <a:p>
            <a:r>
              <a:rPr lang="en-AU" dirty="0" err="1"/>
              <a:t>SprintChat</a:t>
            </a:r>
            <a:r>
              <a:rPr lang="en-AU" dirty="0"/>
              <a:t>/</a:t>
            </a:r>
            <a:r>
              <a:rPr lang="en-AU" dirty="0" err="1"/>
              <a:t>SprintNet</a:t>
            </a:r>
            <a:endParaRPr lang="en-AU" dirty="0"/>
          </a:p>
          <a:p>
            <a:r>
              <a:rPr lang="en-AU" dirty="0"/>
              <a:t>VCP</a:t>
            </a:r>
          </a:p>
          <a:p>
            <a:r>
              <a:rPr lang="en-AU" dirty="0"/>
              <a:t>RTS</a:t>
            </a:r>
          </a:p>
          <a:p>
            <a:r>
              <a:rPr lang="en-AU" dirty="0"/>
              <a:t>Codan Chat</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7762" y="3147780"/>
            <a:ext cx="7276895" cy="4070002"/>
          </a:xfrm>
          <a:prstGeom prst="rect">
            <a:avLst/>
          </a:prstGeom>
        </p:spPr>
      </p:pic>
      <p:sp>
        <p:nvSpPr>
          <p:cNvPr id="9" name="Text Placeholder 2"/>
          <p:cNvSpPr>
            <a:spLocks noGrp="1"/>
          </p:cNvSpPr>
          <p:nvPr>
            <p:ph type="body" sz="quarter" idx="12"/>
          </p:nvPr>
        </p:nvSpPr>
        <p:spPr>
          <a:xfrm>
            <a:off x="549275" y="2245659"/>
            <a:ext cx="7485063" cy="887686"/>
          </a:xfrm>
        </p:spPr>
        <p:txBody>
          <a:bodyPr/>
          <a:lstStyle/>
          <a:p>
            <a:r>
              <a:rPr lang="en-AU" dirty="0"/>
              <a:t>30 W POWER, UP T0 79 HOUR BATTERY LIFE, WEIGHING 4.7KG</a:t>
            </a:r>
          </a:p>
        </p:txBody>
      </p:sp>
    </p:spTree>
    <p:extLst>
      <p:ext uri="{BB962C8B-B14F-4D97-AF65-F5344CB8AC3E}">
        <p14:creationId xmlns:p14="http://schemas.microsoft.com/office/powerpoint/2010/main" val="2182883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p:txBody>
          <a:bodyPr/>
          <a:lstStyle/>
          <a:p>
            <a:r>
              <a:rPr lang="en-AU" dirty="0"/>
              <a:t>A RUGGED AND AFFORDABLE RADIO SOLUTION</a:t>
            </a:r>
          </a:p>
        </p:txBody>
      </p:sp>
      <p:sp>
        <p:nvSpPr>
          <p:cNvPr id="9" name="Text Placeholder 8"/>
          <p:cNvSpPr>
            <a:spLocks noGrp="1"/>
          </p:cNvSpPr>
          <p:nvPr>
            <p:ph type="body" sz="quarter" idx="10"/>
          </p:nvPr>
        </p:nvSpPr>
        <p:spPr>
          <a:xfrm>
            <a:off x="549276" y="878710"/>
            <a:ext cx="3723776" cy="523220"/>
          </a:xfrm>
        </p:spPr>
        <p:txBody>
          <a:bodyPr/>
          <a:lstStyle/>
          <a:p>
            <a:r>
              <a:rPr lang="en-AU" dirty="0"/>
              <a:t>SENTRY-H 6120-BM</a:t>
            </a:r>
          </a:p>
        </p:txBody>
      </p:sp>
      <p:sp>
        <p:nvSpPr>
          <p:cNvPr id="8" name="Title 7"/>
          <p:cNvSpPr>
            <a:spLocks noGrp="1"/>
          </p:cNvSpPr>
          <p:nvPr>
            <p:ph type="title"/>
          </p:nvPr>
        </p:nvSpPr>
        <p:spPr>
          <a:xfrm>
            <a:off x="-1" y="244935"/>
            <a:ext cx="7619149" cy="646331"/>
          </a:xfrm>
        </p:spPr>
        <p:txBody>
          <a:bodyPr/>
          <a:lstStyle/>
          <a:p>
            <a:r>
              <a:rPr lang="en-AU" dirty="0"/>
              <a:t>Components of your solution</a:t>
            </a:r>
          </a:p>
        </p:txBody>
      </p:sp>
      <p:sp>
        <p:nvSpPr>
          <p:cNvPr id="13" name="Text Placeholder 11"/>
          <p:cNvSpPr>
            <a:spLocks noGrp="1"/>
          </p:cNvSpPr>
          <p:nvPr>
            <p:ph type="body" sz="quarter" idx="14"/>
          </p:nvPr>
        </p:nvSpPr>
        <p:spPr>
          <a:xfrm>
            <a:off x="4588774" y="3444240"/>
            <a:ext cx="3833154" cy="5071872"/>
          </a:xfrm>
        </p:spPr>
        <p:txBody>
          <a:bodyPr/>
          <a:lstStyle/>
          <a:p>
            <a:pPr marL="0" indent="0">
              <a:buNone/>
            </a:pPr>
            <a:r>
              <a:rPr lang="en-AU" b="1" dirty="0"/>
              <a:t>Related Products:</a:t>
            </a:r>
          </a:p>
          <a:p>
            <a:r>
              <a:rPr lang="en-AU" dirty="0"/>
              <a:t>2320 Handset</a:t>
            </a:r>
          </a:p>
          <a:p>
            <a:r>
              <a:rPr lang="en-AU" dirty="0"/>
              <a:t>3320 Transceiver Supply</a:t>
            </a:r>
          </a:p>
          <a:p>
            <a:r>
              <a:rPr lang="en-AU" dirty="0"/>
              <a:t>500W / 1kW High Power Amplifiers</a:t>
            </a:r>
          </a:p>
          <a:p>
            <a:r>
              <a:rPr lang="en-AU" dirty="0"/>
              <a:t>3033 Telephone Interconnect</a:t>
            </a:r>
          </a:p>
          <a:p>
            <a:r>
              <a:rPr lang="en-AU" dirty="0"/>
              <a:t>3031 Crosspatch</a:t>
            </a:r>
          </a:p>
          <a:p>
            <a:r>
              <a:rPr lang="en-AU" dirty="0" err="1"/>
              <a:t>Smartlink</a:t>
            </a:r>
            <a:endParaRPr lang="en-AU" dirty="0"/>
          </a:p>
          <a:p>
            <a:r>
              <a:rPr lang="en-AU" dirty="0"/>
              <a:t>Tactical antennas</a:t>
            </a:r>
          </a:p>
          <a:p>
            <a:r>
              <a:rPr lang="en-AU" dirty="0"/>
              <a:t>Portable masts</a:t>
            </a:r>
          </a:p>
          <a:p>
            <a:r>
              <a:rPr lang="en-AU" dirty="0"/>
              <a:t>XTEND Smartphone app</a:t>
            </a:r>
          </a:p>
          <a:p>
            <a:r>
              <a:rPr lang="en-AU" dirty="0"/>
              <a:t>VCP</a:t>
            </a:r>
          </a:p>
          <a:p>
            <a:endParaRPr lang="en-AU" dirty="0"/>
          </a:p>
          <a:p>
            <a:endParaRPr lang="en-AU" dirty="0"/>
          </a:p>
        </p:txBody>
      </p:sp>
      <p:pic>
        <p:nvPicPr>
          <p:cNvPr id="17" name="Picture Placeholder 16"/>
          <p:cNvPicPr>
            <a:picLocks noGrp="1" noChangeAspect="1"/>
          </p:cNvPicPr>
          <p:nvPr>
            <p:ph type="pic" sz="quarter" idx="15"/>
          </p:nvPr>
        </p:nvPicPr>
        <p:blipFill>
          <a:blip r:embed="rId3"/>
          <a:srcRect l="10" r="10"/>
          <a:stretch>
            <a:fillRect/>
          </a:stretch>
        </p:blipFill>
        <p:spPr>
          <a:xfrm>
            <a:off x="9189652" y="1778000"/>
            <a:ext cx="7864861" cy="7131049"/>
          </a:xfrm>
          <a:prstGeom prst="rect">
            <a:avLst/>
          </a:prstGeom>
        </p:spPr>
      </p:pic>
      <p:sp>
        <p:nvSpPr>
          <p:cNvPr id="11" name="Text Placeholder 11"/>
          <p:cNvSpPr>
            <a:spLocks noGrp="1"/>
          </p:cNvSpPr>
          <p:nvPr>
            <p:ph type="body" sz="quarter" idx="14"/>
          </p:nvPr>
        </p:nvSpPr>
        <p:spPr>
          <a:xfrm>
            <a:off x="701675" y="3444240"/>
            <a:ext cx="3833154" cy="5071872"/>
          </a:xfrm>
        </p:spPr>
        <p:txBody>
          <a:bodyPr/>
          <a:lstStyle/>
          <a:p>
            <a:pPr marL="0" lvl="0" indent="0">
              <a:buNone/>
            </a:pPr>
            <a:r>
              <a:rPr lang="en-AU" b="1" dirty="0"/>
              <a:t>Features:</a:t>
            </a:r>
          </a:p>
          <a:p>
            <a:r>
              <a:rPr lang="en-AU" dirty="0"/>
              <a:t>Built with ruggedness and reliability as a focus</a:t>
            </a:r>
          </a:p>
          <a:p>
            <a:r>
              <a:rPr lang="en-AU" dirty="0"/>
              <a:t>Exceptional Digital and Analogue voice clarity</a:t>
            </a:r>
          </a:p>
          <a:p>
            <a:r>
              <a:rPr lang="en-AU" dirty="0"/>
              <a:t>Built on the latest-generation high-performance Digital Signal Processor (DSP), Field Programmable Gate Array (FPGA), and system on chip (</a:t>
            </a:r>
            <a:r>
              <a:rPr lang="en-AU" dirty="0" err="1"/>
              <a:t>SoC</a:t>
            </a:r>
            <a:r>
              <a:rPr lang="en-AU" dirty="0"/>
              <a:t>) technology</a:t>
            </a:r>
          </a:p>
          <a:p>
            <a:r>
              <a:rPr lang="en-AU" dirty="0"/>
              <a:t>AES-256 encryption provide superior and secure voice quality and data</a:t>
            </a:r>
          </a:p>
          <a:p>
            <a:r>
              <a:rPr lang="en-AU" dirty="0"/>
              <a:t>Intuitive user interface that can be switched into various languages</a:t>
            </a:r>
          </a:p>
          <a:p>
            <a:r>
              <a:rPr lang="en-AU" dirty="0"/>
              <a:t>Integrated solution into a single compact unit</a:t>
            </a:r>
          </a:p>
        </p:txBody>
      </p:sp>
    </p:spTree>
    <p:extLst>
      <p:ext uri="{BB962C8B-B14F-4D97-AF65-F5344CB8AC3E}">
        <p14:creationId xmlns:p14="http://schemas.microsoft.com/office/powerpoint/2010/main" val="298226136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p:txBody>
          <a:bodyPr/>
          <a:lstStyle/>
          <a:p>
            <a:r>
              <a:rPr lang="en-AU" dirty="0"/>
              <a:t>SECURE AND MISSION READY</a:t>
            </a:r>
          </a:p>
        </p:txBody>
      </p:sp>
      <p:sp>
        <p:nvSpPr>
          <p:cNvPr id="9" name="Text Placeholder 8"/>
          <p:cNvSpPr>
            <a:spLocks noGrp="1"/>
          </p:cNvSpPr>
          <p:nvPr>
            <p:ph type="body" sz="quarter" idx="10"/>
          </p:nvPr>
        </p:nvSpPr>
        <p:spPr>
          <a:xfrm>
            <a:off x="549275" y="878710"/>
            <a:ext cx="3151504" cy="523220"/>
          </a:xfrm>
        </p:spPr>
        <p:txBody>
          <a:bodyPr/>
          <a:lstStyle/>
          <a:p>
            <a:r>
              <a:rPr lang="en-AU" dirty="0"/>
              <a:t>SENTRY-V 6150</a:t>
            </a:r>
          </a:p>
        </p:txBody>
      </p:sp>
      <p:sp>
        <p:nvSpPr>
          <p:cNvPr id="8" name="Title 7"/>
          <p:cNvSpPr>
            <a:spLocks noGrp="1"/>
          </p:cNvSpPr>
          <p:nvPr>
            <p:ph type="title"/>
          </p:nvPr>
        </p:nvSpPr>
        <p:spPr>
          <a:xfrm>
            <a:off x="0" y="256086"/>
            <a:ext cx="7616282" cy="646331"/>
          </a:xfrm>
        </p:spPr>
        <p:txBody>
          <a:bodyPr/>
          <a:lstStyle/>
          <a:p>
            <a:r>
              <a:rPr lang="en-AU" dirty="0"/>
              <a:t>Components of your solution</a:t>
            </a:r>
          </a:p>
        </p:txBody>
      </p:sp>
      <p:sp>
        <p:nvSpPr>
          <p:cNvPr id="16" name="Text Placeholder 11"/>
          <p:cNvSpPr>
            <a:spLocks noGrp="1"/>
          </p:cNvSpPr>
          <p:nvPr>
            <p:ph type="body" sz="quarter" idx="14"/>
          </p:nvPr>
        </p:nvSpPr>
        <p:spPr>
          <a:xfrm>
            <a:off x="549275" y="3340608"/>
            <a:ext cx="3833154" cy="4848651"/>
          </a:xfrm>
        </p:spPr>
        <p:txBody>
          <a:bodyPr/>
          <a:lstStyle/>
          <a:p>
            <a:pPr marL="0" indent="0">
              <a:buNone/>
            </a:pPr>
            <a:r>
              <a:rPr lang="en-AU" b="1" dirty="0"/>
              <a:t>Features:</a:t>
            </a:r>
          </a:p>
          <a:p>
            <a:pPr lvl="0"/>
            <a:r>
              <a:rPr lang="en-AU" dirty="0"/>
              <a:t>Field proven </a:t>
            </a:r>
            <a:r>
              <a:rPr lang="en-AU" b="1" dirty="0"/>
              <a:t>Rugged design</a:t>
            </a:r>
            <a:r>
              <a:rPr lang="en-AU" dirty="0"/>
              <a:t> for reliability in the harshest environments </a:t>
            </a:r>
          </a:p>
          <a:p>
            <a:pPr lvl="0"/>
            <a:r>
              <a:rPr lang="en-AU" dirty="0"/>
              <a:t>Secure communications with </a:t>
            </a:r>
            <a:r>
              <a:rPr lang="en-AU" b="1" dirty="0"/>
              <a:t>AES-128 encryption</a:t>
            </a:r>
            <a:r>
              <a:rPr lang="en-AU" dirty="0"/>
              <a:t> </a:t>
            </a:r>
          </a:p>
          <a:p>
            <a:pPr lvl="0"/>
            <a:r>
              <a:rPr lang="en-AU" dirty="0"/>
              <a:t>Backlit LCD display</a:t>
            </a:r>
          </a:p>
          <a:p>
            <a:pPr lvl="0"/>
            <a:r>
              <a:rPr lang="en-AU" dirty="0"/>
              <a:t>Squelch control with power-saving mode</a:t>
            </a:r>
          </a:p>
          <a:p>
            <a:pPr lvl="0"/>
            <a:r>
              <a:rPr lang="en-AU" dirty="0"/>
              <a:t>Available in hand held, man-portable, vehicular and base configurations. </a:t>
            </a:r>
          </a:p>
          <a:p>
            <a:pPr lvl="0"/>
            <a:r>
              <a:rPr lang="en-AU" dirty="0"/>
              <a:t>Advanced features such as Data transmission, AES 256 Encryption and Frequency Hopping.</a:t>
            </a:r>
          </a:p>
        </p:txBody>
      </p:sp>
      <p:sp>
        <p:nvSpPr>
          <p:cNvPr id="19" name="Text Placeholder 13"/>
          <p:cNvSpPr>
            <a:spLocks noGrp="1"/>
          </p:cNvSpPr>
          <p:nvPr>
            <p:ph type="body" sz="quarter" idx="4294967295"/>
          </p:nvPr>
        </p:nvSpPr>
        <p:spPr>
          <a:xfrm>
            <a:off x="4425950" y="3340607"/>
            <a:ext cx="3833154" cy="3864293"/>
          </a:xfrm>
          <a:prstGeom prst="rect">
            <a:avLst/>
          </a:prstGeom>
        </p:spPr>
        <p:txBody>
          <a:bodyPr/>
          <a:lstStyle/>
          <a:p>
            <a:pPr marL="0" lvl="0" indent="0">
              <a:spcAft>
                <a:spcPts val="1200"/>
              </a:spcAft>
              <a:buNone/>
            </a:pPr>
            <a:r>
              <a:rPr lang="en-AU" sz="1600" b="1" dirty="0">
                <a:solidFill>
                  <a:srgbClr val="D6D5D5">
                    <a:lumMod val="10000"/>
                  </a:srgbClr>
                </a:solidFill>
              </a:rPr>
              <a:t>It works well with:</a:t>
            </a:r>
          </a:p>
          <a:p>
            <a:pPr marL="285750" lvl="0" indent="-285750">
              <a:spcAft>
                <a:spcPts val="1200"/>
              </a:spcAft>
              <a:buFont typeface="Wingdings" panose="05000000000000000000" pitchFamily="2" charset="2"/>
              <a:buChar char="§"/>
            </a:pPr>
            <a:r>
              <a:rPr lang="en-AU" sz="1600" dirty="0">
                <a:solidFill>
                  <a:srgbClr val="D6D5D5">
                    <a:lumMod val="10000"/>
                  </a:srgbClr>
                </a:solidFill>
              </a:rPr>
              <a:t>Codan RIOS to enable extension into HF, PSTN, cellular and VOIP networks</a:t>
            </a:r>
          </a:p>
          <a:p>
            <a:pPr marL="285750" lvl="0" indent="-285750">
              <a:spcAft>
                <a:spcPts val="1200"/>
              </a:spcAft>
              <a:buFont typeface="Wingdings" panose="05000000000000000000" pitchFamily="2" charset="2"/>
              <a:buChar char="§"/>
            </a:pPr>
            <a:r>
              <a:rPr lang="en-AU" sz="1600" dirty="0">
                <a:solidFill>
                  <a:srgbClr val="D6D5D5">
                    <a:lumMod val="10000"/>
                  </a:srgbClr>
                </a:solidFill>
              </a:rPr>
              <a:t>Fist mic</a:t>
            </a:r>
          </a:p>
          <a:p>
            <a:pPr marL="285750" lvl="0" indent="-285750">
              <a:spcAft>
                <a:spcPts val="1200"/>
              </a:spcAft>
              <a:buFont typeface="Wingdings" panose="05000000000000000000" pitchFamily="2" charset="2"/>
              <a:buChar char="§"/>
            </a:pPr>
            <a:r>
              <a:rPr lang="en-AU" sz="1600" dirty="0">
                <a:solidFill>
                  <a:srgbClr val="D6D5D5">
                    <a:lumMod val="10000"/>
                  </a:srgbClr>
                </a:solidFill>
              </a:rPr>
              <a:t>Headset with PTT</a:t>
            </a:r>
          </a:p>
          <a:p>
            <a:pPr marL="0" indent="0">
              <a:buNone/>
            </a:pPr>
            <a:endParaRPr lang="en-AU" dirty="0"/>
          </a:p>
        </p:txBody>
      </p:sp>
      <p:pic>
        <p:nvPicPr>
          <p:cNvPr id="20" name="Picture Placeholder 14"/>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tretch>
            <a:fillRect/>
          </a:stretch>
        </p:blipFill>
        <p:spPr>
          <a:xfrm>
            <a:off x="12186033" y="1705462"/>
            <a:ext cx="2096975" cy="6687369"/>
          </a:xfrm>
        </p:spPr>
      </p:pic>
    </p:spTree>
    <p:extLst>
      <p:ext uri="{BB962C8B-B14F-4D97-AF65-F5344CB8AC3E}">
        <p14:creationId xmlns:p14="http://schemas.microsoft.com/office/powerpoint/2010/main" val="95430804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p:txBody>
          <a:bodyPr/>
          <a:lstStyle/>
          <a:p>
            <a:r>
              <a:rPr lang="en-AU" dirty="0"/>
              <a:t>ACTION ON THE FORWARD EDGE</a:t>
            </a:r>
          </a:p>
        </p:txBody>
      </p:sp>
      <p:sp>
        <p:nvSpPr>
          <p:cNvPr id="9" name="Text Placeholder 8"/>
          <p:cNvSpPr>
            <a:spLocks noGrp="1"/>
          </p:cNvSpPr>
          <p:nvPr>
            <p:ph type="body" sz="quarter" idx="10"/>
          </p:nvPr>
        </p:nvSpPr>
        <p:spPr>
          <a:xfrm>
            <a:off x="549275" y="878710"/>
            <a:ext cx="3675686" cy="523220"/>
          </a:xfrm>
        </p:spPr>
        <p:txBody>
          <a:bodyPr/>
          <a:lstStyle/>
          <a:p>
            <a:r>
              <a:rPr lang="en-AU" dirty="0"/>
              <a:t>SENTRY-U 6160-PR</a:t>
            </a:r>
          </a:p>
        </p:txBody>
      </p:sp>
      <p:sp>
        <p:nvSpPr>
          <p:cNvPr id="8" name="Title 7"/>
          <p:cNvSpPr>
            <a:spLocks noGrp="1"/>
          </p:cNvSpPr>
          <p:nvPr>
            <p:ph type="title"/>
          </p:nvPr>
        </p:nvSpPr>
        <p:spPr>
          <a:xfrm>
            <a:off x="0" y="256086"/>
            <a:ext cx="7616282" cy="646331"/>
          </a:xfrm>
        </p:spPr>
        <p:txBody>
          <a:bodyPr/>
          <a:lstStyle/>
          <a:p>
            <a:r>
              <a:rPr lang="en-AU" dirty="0"/>
              <a:t>Components of your solution</a:t>
            </a:r>
          </a:p>
        </p:txBody>
      </p:sp>
      <p:sp>
        <p:nvSpPr>
          <p:cNvPr id="16" name="Text Placeholder 11"/>
          <p:cNvSpPr>
            <a:spLocks noGrp="1"/>
          </p:cNvSpPr>
          <p:nvPr>
            <p:ph type="body" sz="quarter" idx="14"/>
          </p:nvPr>
        </p:nvSpPr>
        <p:spPr>
          <a:xfrm>
            <a:off x="549275" y="3340608"/>
            <a:ext cx="3833154" cy="3864293"/>
          </a:xfrm>
        </p:spPr>
        <p:txBody>
          <a:bodyPr/>
          <a:lstStyle/>
          <a:p>
            <a:pPr marL="0" indent="0">
              <a:buNone/>
            </a:pPr>
            <a:r>
              <a:rPr lang="en-AU" b="1" dirty="0"/>
              <a:t>Features:</a:t>
            </a:r>
          </a:p>
          <a:p>
            <a:pPr lvl="0"/>
            <a:r>
              <a:rPr lang="en-AU" dirty="0"/>
              <a:t>Provides </a:t>
            </a:r>
            <a:r>
              <a:rPr lang="en-AU" b="1" dirty="0"/>
              <a:t>Inter </a:t>
            </a:r>
            <a:r>
              <a:rPr lang="en-AU" dirty="0"/>
              <a:t>and</a:t>
            </a:r>
            <a:r>
              <a:rPr lang="en-AU" b="1" dirty="0"/>
              <a:t> Intra </a:t>
            </a:r>
            <a:r>
              <a:rPr lang="en-AU" dirty="0"/>
              <a:t>team </a:t>
            </a:r>
            <a:r>
              <a:rPr lang="en-AU" b="1" dirty="0"/>
              <a:t>communications.</a:t>
            </a:r>
          </a:p>
          <a:p>
            <a:pPr lvl="0"/>
            <a:r>
              <a:rPr lang="en-AU" dirty="0"/>
              <a:t>Compact and lightweight</a:t>
            </a:r>
          </a:p>
          <a:p>
            <a:pPr lvl="0"/>
            <a:r>
              <a:rPr lang="en-AU" dirty="0"/>
              <a:t>Secure communications with </a:t>
            </a:r>
            <a:r>
              <a:rPr lang="en-AU" b="1" dirty="0"/>
              <a:t>AES-128 encryption</a:t>
            </a:r>
            <a:r>
              <a:rPr lang="en-AU" dirty="0"/>
              <a:t> </a:t>
            </a:r>
          </a:p>
          <a:p>
            <a:r>
              <a:rPr lang="en-AU" dirty="0"/>
              <a:t>Wireless PTT operations</a:t>
            </a:r>
          </a:p>
          <a:p>
            <a:r>
              <a:rPr lang="en-AU" b="1" dirty="0"/>
              <a:t>Full duplex digital voice</a:t>
            </a:r>
            <a:r>
              <a:rPr lang="en-AU" dirty="0"/>
              <a:t> communication (conference mode)</a:t>
            </a:r>
          </a:p>
          <a:p>
            <a:r>
              <a:rPr lang="en-AU" dirty="0"/>
              <a:t>Built in GPS</a:t>
            </a:r>
          </a:p>
          <a:p>
            <a:r>
              <a:rPr lang="en-AU" dirty="0"/>
              <a:t>LPD waveform</a:t>
            </a:r>
          </a:p>
        </p:txBody>
      </p:sp>
      <p:sp>
        <p:nvSpPr>
          <p:cNvPr id="19" name="Text Placeholder 13"/>
          <p:cNvSpPr>
            <a:spLocks noGrp="1"/>
          </p:cNvSpPr>
          <p:nvPr>
            <p:ph type="body" sz="quarter" idx="4294967295"/>
          </p:nvPr>
        </p:nvSpPr>
        <p:spPr>
          <a:xfrm>
            <a:off x="4425950" y="3340607"/>
            <a:ext cx="3833154" cy="3864293"/>
          </a:xfrm>
          <a:prstGeom prst="rect">
            <a:avLst/>
          </a:prstGeom>
        </p:spPr>
        <p:txBody>
          <a:bodyPr/>
          <a:lstStyle/>
          <a:p>
            <a:pPr marL="0" lvl="0" indent="0">
              <a:spcAft>
                <a:spcPts val="1200"/>
              </a:spcAft>
              <a:buNone/>
            </a:pPr>
            <a:r>
              <a:rPr lang="en-AU" sz="1600" b="1" dirty="0">
                <a:solidFill>
                  <a:srgbClr val="D6D5D5">
                    <a:lumMod val="10000"/>
                  </a:srgbClr>
                </a:solidFill>
              </a:rPr>
              <a:t>It works well with:</a:t>
            </a:r>
          </a:p>
          <a:p>
            <a:pPr marL="285750" lvl="0" indent="-285750">
              <a:spcAft>
                <a:spcPts val="1200"/>
              </a:spcAft>
              <a:buFont typeface="Wingdings" panose="05000000000000000000" pitchFamily="2" charset="2"/>
              <a:buChar char="§"/>
            </a:pPr>
            <a:r>
              <a:rPr lang="en-AU" sz="1600" dirty="0">
                <a:solidFill>
                  <a:srgbClr val="D6D5D5">
                    <a:lumMod val="10000"/>
                  </a:srgbClr>
                </a:solidFill>
              </a:rPr>
              <a:t>Codan RIOS to enable extension into HF, PSTN, cellular and VOIP networks</a:t>
            </a:r>
          </a:p>
          <a:p>
            <a:pPr marL="285750" lvl="0" indent="-285750">
              <a:spcAft>
                <a:spcPts val="1200"/>
              </a:spcAft>
              <a:buFont typeface="Wingdings" panose="05000000000000000000" pitchFamily="2" charset="2"/>
              <a:buChar char="§"/>
            </a:pPr>
            <a:r>
              <a:rPr lang="en-AU" sz="1600" dirty="0">
                <a:solidFill>
                  <a:srgbClr val="D6D5D5">
                    <a:lumMod val="10000"/>
                  </a:srgbClr>
                </a:solidFill>
              </a:rPr>
              <a:t>Fist mic</a:t>
            </a:r>
          </a:p>
          <a:p>
            <a:pPr marL="285750" lvl="0" indent="-285750">
              <a:spcAft>
                <a:spcPts val="1200"/>
              </a:spcAft>
              <a:buFont typeface="Wingdings" panose="05000000000000000000" pitchFamily="2" charset="2"/>
              <a:buChar char="§"/>
            </a:pPr>
            <a:r>
              <a:rPr lang="en-AU" sz="1600" dirty="0">
                <a:solidFill>
                  <a:srgbClr val="D6D5D5">
                    <a:lumMod val="10000"/>
                  </a:srgbClr>
                </a:solidFill>
              </a:rPr>
              <a:t>Headset with PTT</a:t>
            </a:r>
          </a:p>
          <a:p>
            <a:pPr marL="0" indent="0">
              <a:buNone/>
            </a:pPr>
            <a:endParaRPr lang="en-AU" dirty="0"/>
          </a:p>
        </p:txBody>
      </p:sp>
      <p:pic>
        <p:nvPicPr>
          <p:cNvPr id="20" name="Picture Placeholder 14"/>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tretch>
            <a:fillRect/>
          </a:stretch>
        </p:blipFill>
        <p:spPr>
          <a:xfrm>
            <a:off x="12186033" y="2529065"/>
            <a:ext cx="2096975" cy="5776762"/>
          </a:xfrm>
        </p:spPr>
      </p:pic>
    </p:spTree>
    <p:extLst>
      <p:ext uri="{BB962C8B-B14F-4D97-AF65-F5344CB8AC3E}">
        <p14:creationId xmlns:p14="http://schemas.microsoft.com/office/powerpoint/2010/main" val="305637289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549275" y="878710"/>
            <a:ext cx="3675686" cy="523220"/>
          </a:xfrm>
        </p:spPr>
        <p:txBody>
          <a:bodyPr/>
          <a:lstStyle/>
          <a:p>
            <a:r>
              <a:rPr lang="en-AU" dirty="0"/>
              <a:t>SENTRY-U 6160-PR</a:t>
            </a:r>
          </a:p>
        </p:txBody>
      </p:sp>
      <p:sp>
        <p:nvSpPr>
          <p:cNvPr id="8" name="Title 7"/>
          <p:cNvSpPr>
            <a:spLocks noGrp="1"/>
          </p:cNvSpPr>
          <p:nvPr>
            <p:ph type="title"/>
          </p:nvPr>
        </p:nvSpPr>
        <p:spPr>
          <a:xfrm>
            <a:off x="0" y="256086"/>
            <a:ext cx="7616282" cy="646331"/>
          </a:xfrm>
        </p:spPr>
        <p:txBody>
          <a:bodyPr/>
          <a:lstStyle/>
          <a:p>
            <a:r>
              <a:rPr lang="en-AU" dirty="0"/>
              <a:t>Components of your solution</a:t>
            </a:r>
          </a:p>
        </p:txBody>
      </p:sp>
      <p:pic>
        <p:nvPicPr>
          <p:cNvPr id="20" name="Picture Placeholder 14"/>
          <p:cNvPicPr>
            <a:picLocks noGrp="1" noChangeAspect="1"/>
          </p:cNvPicPr>
          <p:nvPr>
            <p:ph type="pic" sz="quarter" idx="15"/>
          </p:nvPr>
        </p:nvPicPr>
        <p:blipFill>
          <a:blip r:embed="rId2" cstate="print">
            <a:extLst>
              <a:ext uri="{28A0092B-C50C-407E-A947-70E740481C1C}">
                <a14:useLocalDpi xmlns:a14="http://schemas.microsoft.com/office/drawing/2010/main" val="0"/>
              </a:ext>
            </a:extLst>
          </a:blip>
          <a:stretch>
            <a:fillRect/>
          </a:stretch>
        </p:blipFill>
        <p:spPr>
          <a:xfrm>
            <a:off x="12186033" y="2585621"/>
            <a:ext cx="2096975" cy="5663650"/>
          </a:xfrm>
        </p:spPr>
      </p:pic>
      <p:sp>
        <p:nvSpPr>
          <p:cNvPr id="11" name="Text Placeholder 9"/>
          <p:cNvSpPr>
            <a:spLocks noGrp="1"/>
          </p:cNvSpPr>
          <p:nvPr>
            <p:ph type="body" sz="quarter" idx="12"/>
          </p:nvPr>
        </p:nvSpPr>
        <p:spPr>
          <a:xfrm>
            <a:off x="549275" y="2584451"/>
            <a:ext cx="7485063" cy="548894"/>
          </a:xfrm>
        </p:spPr>
        <p:txBody>
          <a:bodyPr/>
          <a:lstStyle/>
          <a:p>
            <a:r>
              <a:rPr lang="en-AU" dirty="0"/>
              <a:t>ACTION ON THE FORWARD EDGE</a:t>
            </a:r>
          </a:p>
        </p:txBody>
      </p:sp>
      <p:sp>
        <p:nvSpPr>
          <p:cNvPr id="12" name="Text Placeholder 11"/>
          <p:cNvSpPr>
            <a:spLocks noGrp="1"/>
          </p:cNvSpPr>
          <p:nvPr>
            <p:ph type="body" sz="quarter" idx="14"/>
          </p:nvPr>
        </p:nvSpPr>
        <p:spPr>
          <a:xfrm>
            <a:off x="549275" y="3340608"/>
            <a:ext cx="3833154" cy="3864293"/>
          </a:xfrm>
        </p:spPr>
        <p:txBody>
          <a:bodyPr/>
          <a:lstStyle/>
          <a:p>
            <a:pPr marL="0" indent="0">
              <a:buNone/>
            </a:pPr>
            <a:r>
              <a:rPr lang="en-AU" b="1" dirty="0"/>
              <a:t>Features:</a:t>
            </a:r>
          </a:p>
          <a:p>
            <a:pPr lvl="0"/>
            <a:r>
              <a:rPr lang="en-AU" dirty="0"/>
              <a:t>Provides </a:t>
            </a:r>
            <a:r>
              <a:rPr lang="en-AU" b="1" dirty="0"/>
              <a:t>Inter </a:t>
            </a:r>
            <a:r>
              <a:rPr lang="en-AU" dirty="0"/>
              <a:t>and</a:t>
            </a:r>
            <a:r>
              <a:rPr lang="en-AU" b="1" dirty="0"/>
              <a:t> Intra </a:t>
            </a:r>
            <a:r>
              <a:rPr lang="en-AU" dirty="0"/>
              <a:t>team </a:t>
            </a:r>
            <a:r>
              <a:rPr lang="en-AU" b="1" dirty="0"/>
              <a:t>communications.</a:t>
            </a:r>
          </a:p>
          <a:p>
            <a:pPr lvl="0"/>
            <a:r>
              <a:rPr lang="en-AU" dirty="0"/>
              <a:t>Compact and lightweight</a:t>
            </a:r>
          </a:p>
          <a:p>
            <a:pPr lvl="0"/>
            <a:r>
              <a:rPr lang="en-AU" dirty="0"/>
              <a:t>Secure communications with </a:t>
            </a:r>
            <a:r>
              <a:rPr lang="en-AU" b="1" dirty="0"/>
              <a:t>AES-128 encryption</a:t>
            </a:r>
            <a:r>
              <a:rPr lang="en-AU" dirty="0"/>
              <a:t> </a:t>
            </a:r>
          </a:p>
          <a:p>
            <a:r>
              <a:rPr lang="en-AU" dirty="0"/>
              <a:t>Wireless PTT operations</a:t>
            </a:r>
          </a:p>
          <a:p>
            <a:r>
              <a:rPr lang="en-AU" b="1" dirty="0"/>
              <a:t>Full duplex digital voice</a:t>
            </a:r>
            <a:r>
              <a:rPr lang="en-AU" dirty="0"/>
              <a:t> communication (conference mode)</a:t>
            </a:r>
          </a:p>
          <a:p>
            <a:r>
              <a:rPr lang="en-AU" dirty="0"/>
              <a:t>Built in GPS</a:t>
            </a:r>
          </a:p>
          <a:p>
            <a:r>
              <a:rPr lang="en-AU" dirty="0"/>
              <a:t>LPD waveform</a:t>
            </a:r>
          </a:p>
        </p:txBody>
      </p:sp>
      <p:sp>
        <p:nvSpPr>
          <p:cNvPr id="13" name="Text Placeholder 13"/>
          <p:cNvSpPr>
            <a:spLocks noGrp="1"/>
          </p:cNvSpPr>
          <p:nvPr>
            <p:ph type="body" sz="quarter" idx="4294967295"/>
          </p:nvPr>
        </p:nvSpPr>
        <p:spPr>
          <a:xfrm>
            <a:off x="4425950" y="3340607"/>
            <a:ext cx="3833154" cy="3864293"/>
          </a:xfrm>
          <a:prstGeom prst="rect">
            <a:avLst/>
          </a:prstGeom>
        </p:spPr>
        <p:txBody>
          <a:bodyPr/>
          <a:lstStyle/>
          <a:p>
            <a:pPr marL="0" lvl="0" indent="0">
              <a:spcAft>
                <a:spcPts val="1200"/>
              </a:spcAft>
              <a:buNone/>
            </a:pPr>
            <a:r>
              <a:rPr lang="en-AU" sz="1600" b="1" dirty="0">
                <a:solidFill>
                  <a:srgbClr val="D6D5D5">
                    <a:lumMod val="10000"/>
                  </a:srgbClr>
                </a:solidFill>
              </a:rPr>
              <a:t>It works well with:</a:t>
            </a:r>
          </a:p>
          <a:p>
            <a:pPr marL="285750" lvl="0" indent="-285750">
              <a:spcAft>
                <a:spcPts val="1200"/>
              </a:spcAft>
              <a:buFont typeface="Wingdings" panose="05000000000000000000" pitchFamily="2" charset="2"/>
              <a:buChar char="§"/>
            </a:pPr>
            <a:r>
              <a:rPr lang="en-AU" sz="1600" dirty="0">
                <a:solidFill>
                  <a:srgbClr val="D6D5D5">
                    <a:lumMod val="10000"/>
                  </a:srgbClr>
                </a:solidFill>
              </a:rPr>
              <a:t>Codan RIOS to enable extension into HF, PSTN, cellular and VOIP networks</a:t>
            </a:r>
          </a:p>
          <a:p>
            <a:pPr marL="285750" lvl="0" indent="-285750">
              <a:spcAft>
                <a:spcPts val="1200"/>
              </a:spcAft>
              <a:buFont typeface="Wingdings" panose="05000000000000000000" pitchFamily="2" charset="2"/>
              <a:buChar char="§"/>
            </a:pPr>
            <a:r>
              <a:rPr lang="en-AU" sz="1600" dirty="0">
                <a:solidFill>
                  <a:srgbClr val="D6D5D5">
                    <a:lumMod val="10000"/>
                  </a:srgbClr>
                </a:solidFill>
              </a:rPr>
              <a:t>Fist mic</a:t>
            </a:r>
          </a:p>
          <a:p>
            <a:pPr marL="285750" lvl="0" indent="-285750">
              <a:spcAft>
                <a:spcPts val="1200"/>
              </a:spcAft>
              <a:buFont typeface="Wingdings" panose="05000000000000000000" pitchFamily="2" charset="2"/>
              <a:buChar char="§"/>
            </a:pPr>
            <a:r>
              <a:rPr lang="en-AU" sz="1600" dirty="0">
                <a:solidFill>
                  <a:srgbClr val="D6D5D5">
                    <a:lumMod val="10000"/>
                  </a:srgbClr>
                </a:solidFill>
              </a:rPr>
              <a:t>Headset with PTT</a:t>
            </a:r>
          </a:p>
          <a:p>
            <a:pPr marL="0" indent="0">
              <a:buNone/>
            </a:pPr>
            <a:endParaRPr lang="en-AU" dirty="0"/>
          </a:p>
        </p:txBody>
      </p:sp>
    </p:spTree>
    <p:extLst>
      <p:ext uri="{BB962C8B-B14F-4D97-AF65-F5344CB8AC3E}">
        <p14:creationId xmlns:p14="http://schemas.microsoft.com/office/powerpoint/2010/main" val="66342544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p:txBody>
          <a:bodyPr/>
          <a:lstStyle/>
          <a:p>
            <a:r>
              <a:rPr lang="en-AU" dirty="0"/>
              <a:t>ANY DEVICE INTEROPERABILITY</a:t>
            </a:r>
          </a:p>
        </p:txBody>
      </p:sp>
      <p:sp>
        <p:nvSpPr>
          <p:cNvPr id="9" name="Text Placeholder 8"/>
          <p:cNvSpPr>
            <a:spLocks noGrp="1"/>
          </p:cNvSpPr>
          <p:nvPr>
            <p:ph type="body" sz="quarter" idx="10"/>
          </p:nvPr>
        </p:nvSpPr>
        <p:spPr>
          <a:xfrm>
            <a:off x="549275" y="878710"/>
            <a:ext cx="1648603" cy="523220"/>
          </a:xfrm>
        </p:spPr>
        <p:txBody>
          <a:bodyPr/>
          <a:lstStyle/>
          <a:p>
            <a:r>
              <a:rPr lang="en-AU" dirty="0"/>
              <a:t>RIOS</a:t>
            </a:r>
          </a:p>
        </p:txBody>
      </p:sp>
      <p:sp>
        <p:nvSpPr>
          <p:cNvPr id="12" name="Title 7"/>
          <p:cNvSpPr txBox="1">
            <a:spLocks/>
          </p:cNvSpPr>
          <p:nvPr/>
        </p:nvSpPr>
        <p:spPr>
          <a:xfrm>
            <a:off x="-1" y="256086"/>
            <a:ext cx="7630300" cy="646331"/>
          </a:xfrm>
          <a:prstGeom prst="rect">
            <a:avLst/>
          </a:prstGeom>
          <a:solidFill>
            <a:schemeClr val="tx2">
              <a:lumMod val="10000"/>
            </a:schemeClr>
          </a:solidFill>
        </p:spPr>
        <p:txBody>
          <a:bodyPr wrap="square" lIns="548640" rIns="457200" anchor="ctr" anchorCtr="0">
            <a:spAutoFit/>
          </a:bodyPr>
          <a:lstStyle>
            <a:lvl1pPr marL="0" marR="0" indent="0" algn="l" defTabSz="457200" rtl="0" latinLnBrk="0">
              <a:lnSpc>
                <a:spcPct val="100000"/>
              </a:lnSpc>
              <a:spcBef>
                <a:spcPts val="0"/>
              </a:spcBef>
              <a:spcAft>
                <a:spcPts val="0"/>
              </a:spcAft>
              <a:buClrTx/>
              <a:buSzTx/>
              <a:buFontTx/>
              <a:buNone/>
              <a:tabLst/>
              <a:defRPr sz="3600" b="1" i="0" u="none" strike="noStrike" cap="all" spc="0" baseline="0">
                <a:ln>
                  <a:noFill/>
                </a:ln>
                <a:solidFill>
                  <a:srgbClr val="FFFFFF"/>
                </a:solidFill>
                <a:uFillTx/>
                <a:latin typeface="+mj-lt"/>
                <a:ea typeface="+mj-ea"/>
                <a:cs typeface="+mj-cs"/>
                <a:sym typeface="Helvetica Neue Bold Condensed"/>
              </a:defRPr>
            </a:lvl1pPr>
            <a:lvl2pPr marL="0" marR="0" indent="22860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2pPr>
            <a:lvl3pPr marL="0" marR="0" indent="45720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3pPr>
            <a:lvl4pPr marL="0" marR="0" indent="68580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4pPr>
            <a:lvl5pPr marL="0" marR="0" indent="91440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5pPr>
            <a:lvl6pPr marL="0" marR="0" indent="114300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6pPr>
            <a:lvl7pPr marL="0" marR="0" indent="137160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7pPr>
            <a:lvl8pPr marL="0" marR="0" indent="160020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8pPr>
            <a:lvl9pPr marL="0" marR="0" indent="182880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9pPr>
          </a:lstStyle>
          <a:p>
            <a:pPr hangingPunct="1"/>
            <a:r>
              <a:rPr lang="en-AU" dirty="0"/>
              <a:t>Components of your solution</a:t>
            </a:r>
          </a:p>
        </p:txBody>
      </p:sp>
      <p:pic>
        <p:nvPicPr>
          <p:cNvPr id="7" name="Picture Placeholder 6"/>
          <p:cNvPicPr>
            <a:picLocks noGrp="1" noChangeAspect="1"/>
          </p:cNvPicPr>
          <p:nvPr>
            <p:ph type="pic" sz="quarter" idx="15"/>
          </p:nvPr>
        </p:nvPicPr>
        <p:blipFill>
          <a:blip r:embed="rId2"/>
          <a:srcRect l="13241" r="13241"/>
          <a:stretch>
            <a:fillRect/>
          </a:stretch>
        </p:blipFill>
        <p:spPr>
          <a:xfrm>
            <a:off x="8915400" y="1368126"/>
            <a:ext cx="8316913" cy="7540923"/>
          </a:xfrm>
          <a:prstGeom prst="rect">
            <a:avLst/>
          </a:prstGeom>
        </p:spPr>
      </p:pic>
      <p:sp>
        <p:nvSpPr>
          <p:cNvPr id="19" name="Text Placeholder 11"/>
          <p:cNvSpPr>
            <a:spLocks noGrp="1"/>
          </p:cNvSpPr>
          <p:nvPr>
            <p:ph type="body" sz="quarter" idx="14"/>
          </p:nvPr>
        </p:nvSpPr>
        <p:spPr>
          <a:xfrm>
            <a:off x="549275" y="3340608"/>
            <a:ext cx="3833154" cy="3864293"/>
          </a:xfrm>
        </p:spPr>
        <p:txBody>
          <a:bodyPr/>
          <a:lstStyle/>
          <a:p>
            <a:pPr marL="0" indent="0">
              <a:buNone/>
            </a:pPr>
            <a:r>
              <a:rPr lang="en-AU" b="1" dirty="0"/>
              <a:t>Features:</a:t>
            </a:r>
          </a:p>
          <a:p>
            <a:pPr lvl="0"/>
            <a:r>
              <a:rPr lang="en-AU" dirty="0"/>
              <a:t>Tactical interoperability unit with eight high-density interface ports within an environmentally protected FAA-compliant transit case</a:t>
            </a:r>
          </a:p>
          <a:p>
            <a:pPr lvl="0"/>
            <a:r>
              <a:rPr lang="en-AU" dirty="0"/>
              <a:t>Interoperability for all types of communications including HF, VHF, UHF, 700/800 MHz radio, cellular or satellite phones and computers.</a:t>
            </a:r>
          </a:p>
          <a:p>
            <a:pPr lvl="0"/>
            <a:r>
              <a:rPr lang="en-AU" dirty="0"/>
              <a:t>Immediate deployment in any environment </a:t>
            </a:r>
          </a:p>
          <a:p>
            <a:pPr lvl="0"/>
            <a:r>
              <a:rPr lang="en-AU" dirty="0"/>
              <a:t>Highly-efficient network integration provides global coverage with Ethernet, satellite or wireless IP</a:t>
            </a:r>
          </a:p>
          <a:p>
            <a:endParaRPr lang="en-AU" dirty="0"/>
          </a:p>
        </p:txBody>
      </p:sp>
      <p:sp>
        <p:nvSpPr>
          <p:cNvPr id="20" name="Text Placeholder 13"/>
          <p:cNvSpPr>
            <a:spLocks noGrp="1"/>
          </p:cNvSpPr>
          <p:nvPr>
            <p:ph type="body" sz="quarter" idx="4294967295"/>
          </p:nvPr>
        </p:nvSpPr>
        <p:spPr>
          <a:xfrm>
            <a:off x="4425950" y="3340607"/>
            <a:ext cx="3833154" cy="3864293"/>
          </a:xfrm>
          <a:prstGeom prst="rect">
            <a:avLst/>
          </a:prstGeom>
        </p:spPr>
        <p:txBody>
          <a:bodyPr/>
          <a:lstStyle/>
          <a:p>
            <a:pPr marL="0" lvl="0" indent="0">
              <a:spcAft>
                <a:spcPts val="1200"/>
              </a:spcAft>
              <a:buNone/>
            </a:pPr>
            <a:r>
              <a:rPr lang="en-AU" sz="1600" b="1" dirty="0">
                <a:solidFill>
                  <a:srgbClr val="D6D5D5">
                    <a:lumMod val="10000"/>
                  </a:srgbClr>
                </a:solidFill>
              </a:rPr>
              <a:t>It works well with:</a:t>
            </a:r>
          </a:p>
          <a:p>
            <a:pPr marL="285750" lvl="0" indent="-285750">
              <a:spcAft>
                <a:spcPts val="1200"/>
              </a:spcAft>
              <a:buFont typeface="Wingdings" panose="05000000000000000000" pitchFamily="2" charset="2"/>
              <a:buChar char="§"/>
            </a:pPr>
            <a:r>
              <a:rPr lang="en-AU" sz="1600" dirty="0">
                <a:solidFill>
                  <a:srgbClr val="D6D5D5">
                    <a:lumMod val="10000"/>
                  </a:srgbClr>
                </a:solidFill>
              </a:rPr>
              <a:t>Envoy X1 and X2 HF radio </a:t>
            </a:r>
          </a:p>
          <a:p>
            <a:pPr marL="285750" lvl="0" indent="-285750">
              <a:spcAft>
                <a:spcPts val="1200"/>
              </a:spcAft>
              <a:buFont typeface="Wingdings" panose="05000000000000000000" pitchFamily="2" charset="2"/>
              <a:buChar char="§"/>
            </a:pPr>
            <a:r>
              <a:rPr lang="en-AU" sz="1600" dirty="0">
                <a:solidFill>
                  <a:srgbClr val="D6D5D5">
                    <a:lumMod val="10000"/>
                  </a:srgbClr>
                </a:solidFill>
              </a:rPr>
              <a:t>Sentry-H 6120-BM HF radio</a:t>
            </a:r>
          </a:p>
          <a:p>
            <a:pPr marL="285750" lvl="0" indent="-285750">
              <a:spcAft>
                <a:spcPts val="1200"/>
              </a:spcAft>
              <a:buFont typeface="Wingdings" panose="05000000000000000000" pitchFamily="2" charset="2"/>
              <a:buChar char="§"/>
            </a:pPr>
            <a:r>
              <a:rPr lang="en-AU" sz="1600" dirty="0">
                <a:solidFill>
                  <a:srgbClr val="D6D5D5">
                    <a:lumMod val="10000"/>
                  </a:srgbClr>
                </a:solidFill>
              </a:rPr>
              <a:t>Sentry-V VHF radio </a:t>
            </a:r>
          </a:p>
          <a:p>
            <a:pPr marL="285750" lvl="0" indent="-285750">
              <a:spcAft>
                <a:spcPts val="1200"/>
              </a:spcAft>
              <a:buFont typeface="Wingdings" panose="05000000000000000000" pitchFamily="2" charset="2"/>
              <a:buChar char="§"/>
            </a:pPr>
            <a:r>
              <a:rPr lang="en-AU" sz="1600" dirty="0">
                <a:solidFill>
                  <a:srgbClr val="D6D5D5">
                    <a:lumMod val="10000"/>
                  </a:srgbClr>
                </a:solidFill>
              </a:rPr>
              <a:t>Patrol 2110 / 2110M</a:t>
            </a:r>
          </a:p>
          <a:p>
            <a:pPr marL="0" lvl="0" indent="0">
              <a:spcAft>
                <a:spcPts val="1200"/>
              </a:spcAft>
              <a:buNone/>
            </a:pPr>
            <a:endParaRPr lang="en-AU" sz="1600" dirty="0">
              <a:solidFill>
                <a:srgbClr val="D6D5D5">
                  <a:lumMod val="10000"/>
                </a:srgbClr>
              </a:solidFill>
            </a:endParaRPr>
          </a:p>
          <a:p>
            <a:pPr marL="0" indent="0">
              <a:buNone/>
            </a:pPr>
            <a:endParaRPr lang="en-AU" dirty="0"/>
          </a:p>
        </p:txBody>
      </p:sp>
    </p:spTree>
    <p:extLst>
      <p:ext uri="{BB962C8B-B14F-4D97-AF65-F5344CB8AC3E}">
        <p14:creationId xmlns:p14="http://schemas.microsoft.com/office/powerpoint/2010/main" val="225778563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9"/>
          <p:cNvSpPr>
            <a:spLocks noGrp="1"/>
          </p:cNvSpPr>
          <p:nvPr>
            <p:ph type="body" sz="quarter" idx="12"/>
          </p:nvPr>
        </p:nvSpPr>
        <p:spPr/>
        <p:txBody>
          <a:bodyPr/>
          <a:lstStyle/>
          <a:p>
            <a:r>
              <a:rPr lang="en-AU" dirty="0"/>
              <a:t>THE EASIEST TO USE HF RADIO</a:t>
            </a:r>
          </a:p>
        </p:txBody>
      </p:sp>
      <p:sp>
        <p:nvSpPr>
          <p:cNvPr id="9" name="Text Placeholder 8"/>
          <p:cNvSpPr>
            <a:spLocks noGrp="1"/>
          </p:cNvSpPr>
          <p:nvPr>
            <p:ph type="body" sz="quarter" idx="10"/>
          </p:nvPr>
        </p:nvSpPr>
        <p:spPr>
          <a:xfrm>
            <a:off x="549275" y="878710"/>
            <a:ext cx="1916577" cy="523220"/>
          </a:xfrm>
        </p:spPr>
        <p:txBody>
          <a:bodyPr/>
          <a:lstStyle/>
          <a:p>
            <a:r>
              <a:rPr lang="en-AU" dirty="0"/>
              <a:t>ENVOY</a:t>
            </a:r>
          </a:p>
        </p:txBody>
      </p:sp>
      <p:sp>
        <p:nvSpPr>
          <p:cNvPr id="8" name="Title 7"/>
          <p:cNvSpPr>
            <a:spLocks noGrp="1"/>
          </p:cNvSpPr>
          <p:nvPr>
            <p:ph type="title"/>
          </p:nvPr>
        </p:nvSpPr>
        <p:spPr>
          <a:xfrm>
            <a:off x="-1" y="256086"/>
            <a:ext cx="7616282" cy="646331"/>
          </a:xfrm>
        </p:spPr>
        <p:txBody>
          <a:bodyPr/>
          <a:lstStyle/>
          <a:p>
            <a:r>
              <a:rPr lang="en-AU" dirty="0"/>
              <a:t>Components of your solution</a:t>
            </a:r>
          </a:p>
        </p:txBody>
      </p:sp>
      <p:sp>
        <p:nvSpPr>
          <p:cNvPr id="18" name="Text Placeholder 11"/>
          <p:cNvSpPr>
            <a:spLocks noGrp="1"/>
          </p:cNvSpPr>
          <p:nvPr>
            <p:ph type="body" sz="quarter" idx="14"/>
          </p:nvPr>
        </p:nvSpPr>
        <p:spPr>
          <a:xfrm>
            <a:off x="549275" y="3340608"/>
            <a:ext cx="3833154" cy="3864293"/>
          </a:xfrm>
        </p:spPr>
        <p:txBody>
          <a:bodyPr/>
          <a:lstStyle/>
          <a:p>
            <a:pPr marL="0" indent="0">
              <a:buNone/>
            </a:pPr>
            <a:r>
              <a:rPr lang="en-AU" b="1" dirty="0"/>
              <a:t>Features:</a:t>
            </a:r>
          </a:p>
          <a:p>
            <a:pPr lvl="0"/>
            <a:r>
              <a:rPr lang="en-AU" dirty="0"/>
              <a:t>Fast linking and secure data messaging with 3G ALE </a:t>
            </a:r>
          </a:p>
          <a:p>
            <a:pPr lvl="0"/>
            <a:r>
              <a:rPr lang="en-AU" dirty="0"/>
              <a:t>Set attributes with HF Secure Interoperability to match other transceiver encryption settings </a:t>
            </a:r>
          </a:p>
          <a:p>
            <a:pPr lvl="0"/>
            <a:r>
              <a:rPr lang="en-AU" dirty="0"/>
              <a:t>Speaking your language with Icon-based full-colour user interface and localised languages minimising the need for user training.</a:t>
            </a:r>
          </a:p>
          <a:p>
            <a:pPr lvl="0"/>
            <a:r>
              <a:rPr lang="en-AU" dirty="0"/>
              <a:t>Be heard loud and clear with </a:t>
            </a:r>
            <a:r>
              <a:rPr lang="en-AU" dirty="0" err="1"/>
              <a:t>Codan’s</a:t>
            </a:r>
            <a:r>
              <a:rPr lang="en-AU" dirty="0"/>
              <a:t> second generation Digital Voice</a:t>
            </a:r>
          </a:p>
          <a:p>
            <a:pPr lvl="0"/>
            <a:r>
              <a:rPr lang="en-AU" dirty="0"/>
              <a:t>Software-Defined technology enables software upgrades to future-proof your investment  </a:t>
            </a:r>
          </a:p>
        </p:txBody>
      </p:sp>
      <p:sp>
        <p:nvSpPr>
          <p:cNvPr id="19" name="Text Placeholder 13"/>
          <p:cNvSpPr>
            <a:spLocks noGrp="1"/>
          </p:cNvSpPr>
          <p:nvPr>
            <p:ph type="body" sz="quarter" idx="4294967295"/>
          </p:nvPr>
        </p:nvSpPr>
        <p:spPr>
          <a:xfrm>
            <a:off x="4425950" y="3340607"/>
            <a:ext cx="3833154" cy="4564902"/>
          </a:xfrm>
          <a:prstGeom prst="rect">
            <a:avLst/>
          </a:prstGeom>
        </p:spPr>
        <p:txBody>
          <a:bodyPr/>
          <a:lstStyle/>
          <a:p>
            <a:pPr marL="0" lvl="0" indent="0">
              <a:spcAft>
                <a:spcPts val="1200"/>
              </a:spcAft>
              <a:buNone/>
            </a:pPr>
            <a:r>
              <a:rPr lang="en-AU" sz="1600" b="1" dirty="0">
                <a:solidFill>
                  <a:srgbClr val="D6D5D5">
                    <a:lumMod val="10000"/>
                  </a:srgbClr>
                </a:solidFill>
              </a:rPr>
              <a:t>It works well with:</a:t>
            </a:r>
          </a:p>
          <a:p>
            <a:pPr marL="285750" lvl="0" indent="-285750">
              <a:spcAft>
                <a:spcPts val="1200"/>
              </a:spcAft>
              <a:buFont typeface="Wingdings" panose="05000000000000000000" pitchFamily="2" charset="2"/>
              <a:buChar char="§"/>
            </a:pPr>
            <a:r>
              <a:rPr lang="en-AU" sz="1600" dirty="0" err="1">
                <a:solidFill>
                  <a:srgbClr val="D6D5D5">
                    <a:lumMod val="10000"/>
                  </a:srgbClr>
                </a:solidFill>
              </a:rPr>
              <a:t>Xtend</a:t>
            </a:r>
            <a:r>
              <a:rPr lang="en-AU" sz="1600" dirty="0">
                <a:solidFill>
                  <a:srgbClr val="D6D5D5">
                    <a:lumMod val="10000"/>
                  </a:srgbClr>
                </a:solidFill>
              </a:rPr>
              <a:t> Smartphone App</a:t>
            </a:r>
          </a:p>
          <a:p>
            <a:pPr marL="285750" lvl="0" indent="-285750">
              <a:spcAft>
                <a:spcPts val="1200"/>
              </a:spcAft>
              <a:buFont typeface="Wingdings" panose="05000000000000000000" pitchFamily="2" charset="2"/>
              <a:buChar char="§"/>
            </a:pPr>
            <a:r>
              <a:rPr lang="en-AU" sz="1600" dirty="0" err="1">
                <a:solidFill>
                  <a:srgbClr val="D6D5D5">
                    <a:lumMod val="10000"/>
                  </a:srgbClr>
                </a:solidFill>
              </a:rPr>
              <a:t>Smartlink</a:t>
            </a:r>
            <a:r>
              <a:rPr lang="en-AU" sz="1600" dirty="0">
                <a:solidFill>
                  <a:srgbClr val="D6D5D5">
                    <a:lumMod val="10000"/>
                  </a:srgbClr>
                </a:solidFill>
              </a:rPr>
              <a:t> </a:t>
            </a:r>
          </a:p>
          <a:p>
            <a:pPr marL="285750" lvl="0" indent="-285750">
              <a:spcAft>
                <a:spcPts val="1200"/>
              </a:spcAft>
              <a:buFont typeface="Wingdings" panose="05000000000000000000" pitchFamily="2" charset="2"/>
              <a:buChar char="§"/>
            </a:pPr>
            <a:r>
              <a:rPr lang="en-AU" sz="1600" dirty="0">
                <a:solidFill>
                  <a:srgbClr val="D6D5D5">
                    <a:lumMod val="10000"/>
                  </a:srgbClr>
                </a:solidFill>
              </a:rPr>
              <a:t>GPS</a:t>
            </a:r>
          </a:p>
          <a:p>
            <a:pPr marL="285750" lvl="0" indent="-285750">
              <a:spcAft>
                <a:spcPts val="1200"/>
              </a:spcAft>
              <a:buFont typeface="Wingdings" panose="05000000000000000000" pitchFamily="2" charset="2"/>
              <a:buChar char="§"/>
            </a:pPr>
            <a:r>
              <a:rPr lang="en-AU" sz="1600" dirty="0">
                <a:solidFill>
                  <a:srgbClr val="D6D5D5">
                    <a:lumMod val="10000"/>
                  </a:srgbClr>
                </a:solidFill>
              </a:rPr>
              <a:t>Codan Chat</a:t>
            </a:r>
          </a:p>
          <a:p>
            <a:pPr marL="285750" lvl="0" indent="-285750">
              <a:spcAft>
                <a:spcPts val="1200"/>
              </a:spcAft>
              <a:buFont typeface="Wingdings" panose="05000000000000000000" pitchFamily="2" charset="2"/>
              <a:buChar char="§"/>
            </a:pPr>
            <a:r>
              <a:rPr lang="en-AU" sz="1600" dirty="0">
                <a:solidFill>
                  <a:srgbClr val="D6D5D5">
                    <a:lumMod val="10000"/>
                  </a:srgbClr>
                </a:solidFill>
              </a:rPr>
              <a:t>VCP</a:t>
            </a:r>
          </a:p>
          <a:p>
            <a:pPr marL="285750" lvl="0" indent="-285750">
              <a:spcAft>
                <a:spcPts val="1200"/>
              </a:spcAft>
              <a:buFont typeface="Wingdings" panose="05000000000000000000" pitchFamily="2" charset="2"/>
              <a:buChar char="§"/>
            </a:pPr>
            <a:r>
              <a:rPr lang="en-AU" sz="1600" dirty="0">
                <a:solidFill>
                  <a:srgbClr val="D6D5D5">
                    <a:lumMod val="10000"/>
                  </a:srgbClr>
                </a:solidFill>
              </a:rPr>
              <a:t>500 W / 1 kW High Power Amplifiers</a:t>
            </a:r>
          </a:p>
          <a:p>
            <a:pPr marL="285750" lvl="0" indent="-285750">
              <a:spcAft>
                <a:spcPts val="1200"/>
              </a:spcAft>
              <a:buFont typeface="Wingdings" panose="05000000000000000000" pitchFamily="2" charset="2"/>
              <a:buChar char="§"/>
            </a:pPr>
            <a:r>
              <a:rPr lang="en-AU" sz="1600" dirty="0">
                <a:solidFill>
                  <a:srgbClr val="D6D5D5">
                    <a:lumMod val="10000"/>
                  </a:srgbClr>
                </a:solidFill>
              </a:rPr>
              <a:t>3061 / 3062 Power Amplifier</a:t>
            </a:r>
          </a:p>
          <a:p>
            <a:pPr marL="285750" lvl="0" indent="-285750">
              <a:spcAft>
                <a:spcPts val="1200"/>
              </a:spcAft>
              <a:buFont typeface="Wingdings" panose="05000000000000000000" pitchFamily="2" charset="2"/>
              <a:buChar char="§"/>
            </a:pPr>
            <a:r>
              <a:rPr lang="en-AU" sz="1600" dirty="0">
                <a:solidFill>
                  <a:srgbClr val="D6D5D5">
                    <a:lumMod val="10000"/>
                  </a:srgbClr>
                </a:solidFill>
              </a:rPr>
              <a:t>3031 Crosspatch</a:t>
            </a:r>
          </a:p>
          <a:p>
            <a:pPr marL="285750" lvl="0" indent="-285750">
              <a:spcAft>
                <a:spcPts val="1200"/>
              </a:spcAft>
              <a:buFont typeface="Wingdings" panose="05000000000000000000" pitchFamily="2" charset="2"/>
              <a:buChar char="§"/>
            </a:pPr>
            <a:r>
              <a:rPr lang="en-AU" sz="1600" dirty="0">
                <a:solidFill>
                  <a:srgbClr val="D6D5D5">
                    <a:lumMod val="10000"/>
                  </a:srgbClr>
                </a:solidFill>
              </a:rPr>
              <a:t>3033 Telephone Interconnect</a:t>
            </a:r>
          </a:p>
          <a:p>
            <a:pPr marL="285750" lvl="0" indent="-285750">
              <a:spcAft>
                <a:spcPts val="1200"/>
              </a:spcAft>
              <a:buFont typeface="Wingdings" panose="05000000000000000000" pitchFamily="2" charset="2"/>
              <a:buChar char="§"/>
            </a:pPr>
            <a:r>
              <a:rPr lang="en-AU" sz="1600" dirty="0">
                <a:solidFill>
                  <a:srgbClr val="D6D5D5">
                    <a:lumMod val="10000"/>
                  </a:srgbClr>
                </a:solidFill>
              </a:rPr>
              <a:t>3020 Transceiver Supply</a:t>
            </a:r>
          </a:p>
          <a:p>
            <a:pPr marL="0" indent="0">
              <a:buNone/>
            </a:pPr>
            <a:endParaRPr lang="en-AU" dirty="0"/>
          </a:p>
        </p:txBody>
      </p:sp>
      <p:pic>
        <p:nvPicPr>
          <p:cNvPr id="10" name="Picture Placeholder 14"/>
          <p:cNvPicPr>
            <a:picLocks noGrp="1" noChangeAspect="1"/>
          </p:cNvPicPr>
          <p:nvPr>
            <p:ph type="pic" sz="quarter" idx="15"/>
          </p:nvPr>
        </p:nvPicPr>
        <p:blipFill>
          <a:blip r:embed="rId2">
            <a:extLst>
              <a:ext uri="{28A0092B-C50C-407E-A947-70E740481C1C}">
                <a14:useLocalDpi xmlns:a14="http://schemas.microsoft.com/office/drawing/2010/main" val="0"/>
              </a:ext>
            </a:extLst>
          </a:blip>
          <a:stretch>
            <a:fillRect/>
          </a:stretch>
        </p:blipFill>
        <p:spPr>
          <a:xfrm>
            <a:off x="8939962" y="2027936"/>
            <a:ext cx="8259723" cy="5510784"/>
          </a:xfrm>
        </p:spPr>
      </p:pic>
    </p:spTree>
    <p:extLst>
      <p:ext uri="{BB962C8B-B14F-4D97-AF65-F5344CB8AC3E}">
        <p14:creationId xmlns:p14="http://schemas.microsoft.com/office/powerpoint/2010/main" val="383068514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9"/>
          <p:cNvSpPr>
            <a:spLocks noGrp="1"/>
          </p:cNvSpPr>
          <p:nvPr>
            <p:ph type="body" sz="quarter" idx="12"/>
          </p:nvPr>
        </p:nvSpPr>
        <p:spPr/>
        <p:txBody>
          <a:bodyPr/>
          <a:lstStyle/>
          <a:p>
            <a:r>
              <a:rPr lang="en-AU" dirty="0"/>
              <a:t>PORTABLE, RELIABLE, RUGGED AND SECURE</a:t>
            </a:r>
          </a:p>
        </p:txBody>
      </p:sp>
      <p:sp>
        <p:nvSpPr>
          <p:cNvPr id="9" name="Text Placeholder 8"/>
          <p:cNvSpPr>
            <a:spLocks noGrp="1"/>
          </p:cNvSpPr>
          <p:nvPr>
            <p:ph type="body" sz="quarter" idx="10"/>
          </p:nvPr>
        </p:nvSpPr>
        <p:spPr>
          <a:xfrm>
            <a:off x="549275" y="878710"/>
            <a:ext cx="2863448" cy="523220"/>
          </a:xfrm>
        </p:spPr>
        <p:txBody>
          <a:bodyPr/>
          <a:lstStyle/>
          <a:p>
            <a:r>
              <a:rPr lang="en-AU" dirty="0"/>
              <a:t>PATROL 2110</a:t>
            </a:r>
          </a:p>
        </p:txBody>
      </p:sp>
      <p:sp>
        <p:nvSpPr>
          <p:cNvPr id="8" name="Title 7"/>
          <p:cNvSpPr>
            <a:spLocks noGrp="1"/>
          </p:cNvSpPr>
          <p:nvPr>
            <p:ph type="title"/>
          </p:nvPr>
        </p:nvSpPr>
        <p:spPr>
          <a:xfrm>
            <a:off x="-1" y="256086"/>
            <a:ext cx="7627433" cy="646331"/>
          </a:xfrm>
        </p:spPr>
        <p:txBody>
          <a:bodyPr/>
          <a:lstStyle/>
          <a:p>
            <a:r>
              <a:rPr lang="en-AU" dirty="0"/>
              <a:t>Components of your solution</a:t>
            </a:r>
          </a:p>
        </p:txBody>
      </p:sp>
      <p:sp>
        <p:nvSpPr>
          <p:cNvPr id="11" name="Text Placeholder 11"/>
          <p:cNvSpPr>
            <a:spLocks noGrp="1"/>
          </p:cNvSpPr>
          <p:nvPr>
            <p:ph type="body" sz="quarter" idx="14"/>
          </p:nvPr>
        </p:nvSpPr>
        <p:spPr>
          <a:xfrm>
            <a:off x="549275" y="3340608"/>
            <a:ext cx="3930128" cy="5259382"/>
          </a:xfrm>
        </p:spPr>
        <p:txBody>
          <a:bodyPr/>
          <a:lstStyle/>
          <a:p>
            <a:pPr marL="0" indent="0">
              <a:buNone/>
            </a:pPr>
            <a:r>
              <a:rPr lang="en-AU" b="1" dirty="0"/>
              <a:t>Features:</a:t>
            </a:r>
          </a:p>
          <a:p>
            <a:pPr lvl="0"/>
            <a:r>
              <a:rPr lang="en-AU" dirty="0"/>
              <a:t>Be heard loud and clear with </a:t>
            </a:r>
            <a:r>
              <a:rPr lang="en-AU" dirty="0" err="1"/>
              <a:t>Codan’s</a:t>
            </a:r>
            <a:r>
              <a:rPr lang="en-AU" dirty="0"/>
              <a:t> second generation </a:t>
            </a:r>
            <a:r>
              <a:rPr lang="en-AU" b="1" dirty="0"/>
              <a:t>Digital Voice</a:t>
            </a:r>
          </a:p>
          <a:p>
            <a:pPr lvl="0"/>
            <a:r>
              <a:rPr lang="en-AU" dirty="0"/>
              <a:t>Long battery life, up to 65 hours and lightweight 2.9kg design with MIL-STD-810F standards.</a:t>
            </a:r>
          </a:p>
          <a:p>
            <a:pPr lvl="0"/>
            <a:r>
              <a:rPr lang="en-AU" dirty="0"/>
              <a:t>Integrated GPS with encrypted position information, no-go proximity warnings and one-button emergency calling </a:t>
            </a:r>
          </a:p>
          <a:p>
            <a:pPr lvl="0"/>
            <a:r>
              <a:rPr lang="en-AU" dirty="0"/>
              <a:t>Advanced </a:t>
            </a:r>
            <a:r>
              <a:rPr lang="en-AU" b="1" dirty="0"/>
              <a:t>ALE</a:t>
            </a:r>
            <a:r>
              <a:rPr lang="en-AU" dirty="0"/>
              <a:t> with capabilities for voice, message, GPS tracking and radio status for simple and reliable communication.</a:t>
            </a:r>
          </a:p>
          <a:p>
            <a:pPr lvl="0"/>
            <a:r>
              <a:rPr lang="en-AU" dirty="0"/>
              <a:t>Internal data modem capable of data-rates of up to 9600 bps, secured with </a:t>
            </a:r>
            <a:r>
              <a:rPr lang="en-AU" b="1" dirty="0"/>
              <a:t>AES-256</a:t>
            </a:r>
            <a:r>
              <a:rPr lang="en-AU" dirty="0"/>
              <a:t> bit encryption to ensure confidentiality.</a:t>
            </a:r>
          </a:p>
        </p:txBody>
      </p:sp>
      <p:sp>
        <p:nvSpPr>
          <p:cNvPr id="12" name="Text Placeholder 13"/>
          <p:cNvSpPr>
            <a:spLocks noGrp="1"/>
          </p:cNvSpPr>
          <p:nvPr>
            <p:ph type="body" sz="quarter" idx="4294967295"/>
          </p:nvPr>
        </p:nvSpPr>
        <p:spPr>
          <a:xfrm>
            <a:off x="4648975" y="3340608"/>
            <a:ext cx="3833154" cy="5525600"/>
          </a:xfrm>
          <a:prstGeom prst="rect">
            <a:avLst/>
          </a:prstGeom>
        </p:spPr>
        <p:txBody>
          <a:bodyPr/>
          <a:lstStyle/>
          <a:p>
            <a:pPr marL="0" lvl="0" indent="0">
              <a:spcAft>
                <a:spcPts val="1200"/>
              </a:spcAft>
              <a:buNone/>
            </a:pPr>
            <a:r>
              <a:rPr lang="en-AU" sz="1600" b="1" dirty="0">
                <a:solidFill>
                  <a:srgbClr val="D6D5D5">
                    <a:lumMod val="10000"/>
                  </a:srgbClr>
                </a:solidFill>
              </a:rPr>
              <a:t>It works well with:</a:t>
            </a:r>
          </a:p>
          <a:p>
            <a:pPr marL="285750" lvl="0" indent="-285750">
              <a:spcAft>
                <a:spcPts val="1200"/>
              </a:spcAft>
              <a:buFont typeface="Wingdings" panose="05000000000000000000" pitchFamily="2" charset="2"/>
              <a:buChar char="§"/>
            </a:pPr>
            <a:r>
              <a:rPr lang="en-AU" sz="1600" dirty="0">
                <a:solidFill>
                  <a:srgbClr val="D6D5D5">
                    <a:lumMod val="10000"/>
                  </a:srgbClr>
                </a:solidFill>
              </a:rPr>
              <a:t>Patrol 2110M</a:t>
            </a:r>
          </a:p>
          <a:p>
            <a:pPr marL="285750" lvl="0" indent="-285750">
              <a:spcAft>
                <a:spcPts val="1200"/>
              </a:spcAft>
              <a:buFont typeface="Wingdings" panose="05000000000000000000" pitchFamily="2" charset="2"/>
              <a:buChar char="§"/>
            </a:pPr>
            <a:r>
              <a:rPr lang="en-AU" sz="1600" dirty="0">
                <a:solidFill>
                  <a:srgbClr val="D6D5D5">
                    <a:lumMod val="10000"/>
                  </a:srgbClr>
                </a:solidFill>
              </a:rPr>
              <a:t>2120 Handset</a:t>
            </a:r>
          </a:p>
          <a:p>
            <a:pPr marL="285750" lvl="0" indent="-285750">
              <a:spcAft>
                <a:spcPts val="1200"/>
              </a:spcAft>
              <a:buFont typeface="Wingdings" panose="05000000000000000000" pitchFamily="2" charset="2"/>
              <a:buChar char="§"/>
            </a:pPr>
            <a:r>
              <a:rPr lang="en-AU" sz="1600" dirty="0">
                <a:solidFill>
                  <a:srgbClr val="D6D5D5">
                    <a:lumMod val="10000"/>
                  </a:srgbClr>
                </a:solidFill>
              </a:rPr>
              <a:t>Tactical antennas</a:t>
            </a:r>
          </a:p>
          <a:p>
            <a:pPr marL="285750" lvl="0" indent="-285750">
              <a:spcAft>
                <a:spcPts val="1200"/>
              </a:spcAft>
              <a:buFont typeface="Wingdings" panose="05000000000000000000" pitchFamily="2" charset="2"/>
              <a:buChar char="§"/>
            </a:pPr>
            <a:r>
              <a:rPr lang="en-AU" sz="1600" dirty="0" err="1">
                <a:solidFill>
                  <a:srgbClr val="D6D5D5">
                    <a:lumMod val="10000"/>
                  </a:srgbClr>
                </a:solidFill>
              </a:rPr>
              <a:t>SprintNet</a:t>
            </a:r>
            <a:r>
              <a:rPr lang="en-AU" sz="1600" dirty="0">
                <a:solidFill>
                  <a:srgbClr val="D6D5D5">
                    <a:lumMod val="10000"/>
                  </a:srgbClr>
                </a:solidFill>
              </a:rPr>
              <a:t> / </a:t>
            </a:r>
            <a:r>
              <a:rPr lang="en-AU" sz="1600" dirty="0" err="1">
                <a:solidFill>
                  <a:srgbClr val="D6D5D5">
                    <a:lumMod val="10000"/>
                  </a:srgbClr>
                </a:solidFill>
              </a:rPr>
              <a:t>SprintChat</a:t>
            </a:r>
            <a:endParaRPr lang="en-AU" sz="1600" dirty="0">
              <a:solidFill>
                <a:srgbClr val="D6D5D5">
                  <a:lumMod val="10000"/>
                </a:srgbClr>
              </a:solidFill>
            </a:endParaRPr>
          </a:p>
          <a:p>
            <a:pPr marL="285750" lvl="0" indent="-285750">
              <a:spcAft>
                <a:spcPts val="1200"/>
              </a:spcAft>
              <a:buFont typeface="Wingdings" panose="05000000000000000000" pitchFamily="2" charset="2"/>
              <a:buChar char="§"/>
            </a:pPr>
            <a:r>
              <a:rPr lang="en-AU" sz="1600" dirty="0">
                <a:solidFill>
                  <a:srgbClr val="D6D5D5">
                    <a:lumMod val="10000"/>
                  </a:srgbClr>
                </a:solidFill>
              </a:rPr>
              <a:t>GPS</a:t>
            </a:r>
          </a:p>
          <a:p>
            <a:pPr marL="285750" lvl="0" indent="-285750">
              <a:spcAft>
                <a:spcPts val="1200"/>
              </a:spcAft>
              <a:buFont typeface="Wingdings" panose="05000000000000000000" pitchFamily="2" charset="2"/>
              <a:buChar char="§"/>
            </a:pPr>
            <a:r>
              <a:rPr lang="en-AU" sz="1600" dirty="0">
                <a:solidFill>
                  <a:srgbClr val="D6D5D5">
                    <a:lumMod val="10000"/>
                  </a:srgbClr>
                </a:solidFill>
              </a:rPr>
              <a:t>3031 Crosspatch</a:t>
            </a:r>
          </a:p>
          <a:p>
            <a:pPr marL="0" indent="0">
              <a:buNone/>
            </a:pPr>
            <a:endParaRPr lang="en-AU" dirty="0"/>
          </a:p>
        </p:txBody>
      </p:sp>
      <p:pic>
        <p:nvPicPr>
          <p:cNvPr id="10" name="Picture Placeholder 14"/>
          <p:cNvPicPr>
            <a:picLocks noGrp="1" noChangeAspect="1"/>
          </p:cNvPicPr>
          <p:nvPr>
            <p:ph type="pic" sz="quarter" idx="15"/>
          </p:nvPr>
        </p:nvPicPr>
        <p:blipFill>
          <a:blip r:embed="rId2">
            <a:extLst>
              <a:ext uri="{28A0092B-C50C-407E-A947-70E740481C1C}">
                <a14:useLocalDpi xmlns:a14="http://schemas.microsoft.com/office/drawing/2010/main" val="0"/>
              </a:ext>
            </a:extLst>
          </a:blip>
          <a:stretch>
            <a:fillRect/>
          </a:stretch>
        </p:blipFill>
        <p:spPr>
          <a:xfrm>
            <a:off x="8939962" y="2030086"/>
            <a:ext cx="8259723" cy="5506482"/>
          </a:xfrm>
        </p:spPr>
      </p:pic>
    </p:spTree>
    <p:extLst>
      <p:ext uri="{BB962C8B-B14F-4D97-AF65-F5344CB8AC3E}">
        <p14:creationId xmlns:p14="http://schemas.microsoft.com/office/powerpoint/2010/main" val="83070269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9"/>
          <p:cNvSpPr>
            <a:spLocks noGrp="1"/>
          </p:cNvSpPr>
          <p:nvPr>
            <p:ph type="body" sz="quarter" idx="12"/>
          </p:nvPr>
        </p:nvSpPr>
        <p:spPr/>
        <p:txBody>
          <a:bodyPr/>
          <a:lstStyle/>
          <a:p>
            <a:r>
              <a:rPr lang="en-AU" dirty="0"/>
              <a:t>PORTABLE, RELIABLE, RUGGED AND SECURE</a:t>
            </a:r>
          </a:p>
        </p:txBody>
      </p:sp>
      <p:sp>
        <p:nvSpPr>
          <p:cNvPr id="9" name="Text Placeholder 8"/>
          <p:cNvSpPr>
            <a:spLocks noGrp="1"/>
          </p:cNvSpPr>
          <p:nvPr>
            <p:ph type="body" sz="quarter" idx="10"/>
          </p:nvPr>
        </p:nvSpPr>
        <p:spPr>
          <a:xfrm>
            <a:off x="549275" y="878710"/>
            <a:ext cx="3085198" cy="523220"/>
          </a:xfrm>
        </p:spPr>
        <p:txBody>
          <a:bodyPr/>
          <a:lstStyle/>
          <a:p>
            <a:r>
              <a:rPr lang="en-AU" dirty="0"/>
              <a:t>PATROL 2110M</a:t>
            </a:r>
          </a:p>
        </p:txBody>
      </p:sp>
      <p:sp>
        <p:nvSpPr>
          <p:cNvPr id="8" name="Title 7"/>
          <p:cNvSpPr>
            <a:spLocks noGrp="1"/>
          </p:cNvSpPr>
          <p:nvPr>
            <p:ph type="title"/>
          </p:nvPr>
        </p:nvSpPr>
        <p:spPr>
          <a:xfrm>
            <a:off x="-1" y="256086"/>
            <a:ext cx="7607998" cy="646331"/>
          </a:xfrm>
        </p:spPr>
        <p:txBody>
          <a:bodyPr/>
          <a:lstStyle/>
          <a:p>
            <a:r>
              <a:rPr lang="en-AU" dirty="0"/>
              <a:t>Components of your solution</a:t>
            </a:r>
          </a:p>
        </p:txBody>
      </p:sp>
      <p:sp>
        <p:nvSpPr>
          <p:cNvPr id="14" name="Text Placeholder 11"/>
          <p:cNvSpPr>
            <a:spLocks noGrp="1"/>
          </p:cNvSpPr>
          <p:nvPr>
            <p:ph type="body" sz="quarter" idx="14"/>
          </p:nvPr>
        </p:nvSpPr>
        <p:spPr>
          <a:xfrm>
            <a:off x="549274" y="3340608"/>
            <a:ext cx="3876675" cy="3864293"/>
          </a:xfrm>
        </p:spPr>
        <p:txBody>
          <a:bodyPr/>
          <a:lstStyle/>
          <a:p>
            <a:pPr marL="0" indent="0">
              <a:buNone/>
            </a:pPr>
            <a:r>
              <a:rPr lang="en-AU" b="1" dirty="0"/>
              <a:t>Features:</a:t>
            </a:r>
          </a:p>
          <a:p>
            <a:pPr lvl="0"/>
            <a:r>
              <a:rPr lang="en-AU" dirty="0"/>
              <a:t>Be heard loud and clear with </a:t>
            </a:r>
            <a:r>
              <a:rPr lang="en-AU" dirty="0" err="1"/>
              <a:t>Codan’s</a:t>
            </a:r>
            <a:r>
              <a:rPr lang="en-AU" dirty="0"/>
              <a:t> second generation Digital Voice</a:t>
            </a:r>
          </a:p>
          <a:p>
            <a:pPr lvl="0"/>
            <a:r>
              <a:rPr lang="en-AU" dirty="0"/>
              <a:t>Long battery life, up to 65 hours and lightweight 2.9kg design with MIL-STD-810F standards.</a:t>
            </a:r>
          </a:p>
          <a:p>
            <a:pPr lvl="0"/>
            <a:r>
              <a:rPr lang="en-AU" dirty="0"/>
              <a:t>Integrated GPS with encrypted position information, no-go proximity warnings and one-button emergency calling </a:t>
            </a:r>
          </a:p>
          <a:p>
            <a:pPr lvl="0"/>
            <a:r>
              <a:rPr lang="en-AU" dirty="0"/>
              <a:t>Advanced ALE with capabilities for voice, message, GPS tracking and radio status for simple and reliable communication.</a:t>
            </a:r>
          </a:p>
          <a:p>
            <a:pPr lvl="0"/>
            <a:r>
              <a:rPr lang="en-AU" dirty="0"/>
              <a:t>Internal data modem capable of data-rates of up to 9600 bps, secured with AES-256 bit encryption to ensure confidentiality.</a:t>
            </a:r>
          </a:p>
        </p:txBody>
      </p:sp>
      <p:sp>
        <p:nvSpPr>
          <p:cNvPr id="18" name="Text Placeholder 13"/>
          <p:cNvSpPr>
            <a:spLocks noGrp="1"/>
          </p:cNvSpPr>
          <p:nvPr>
            <p:ph type="body" sz="quarter" idx="4294967295"/>
          </p:nvPr>
        </p:nvSpPr>
        <p:spPr>
          <a:xfrm>
            <a:off x="4425950" y="3340607"/>
            <a:ext cx="3833154" cy="3864293"/>
          </a:xfrm>
          <a:prstGeom prst="rect">
            <a:avLst/>
          </a:prstGeom>
        </p:spPr>
        <p:txBody>
          <a:bodyPr/>
          <a:lstStyle/>
          <a:p>
            <a:pPr marL="0" lvl="0" indent="0">
              <a:spcAft>
                <a:spcPts val="1200"/>
              </a:spcAft>
              <a:buNone/>
            </a:pPr>
            <a:r>
              <a:rPr lang="en-AU" sz="1600" b="1" dirty="0">
                <a:solidFill>
                  <a:srgbClr val="D6D5D5">
                    <a:lumMod val="10000"/>
                  </a:srgbClr>
                </a:solidFill>
              </a:rPr>
              <a:t>It works well with:</a:t>
            </a:r>
          </a:p>
          <a:p>
            <a:pPr marL="285750" lvl="0" indent="-285750">
              <a:spcAft>
                <a:spcPts val="1200"/>
              </a:spcAft>
              <a:buFont typeface="Wingdings" panose="05000000000000000000" pitchFamily="2" charset="2"/>
              <a:buChar char="§"/>
            </a:pPr>
            <a:r>
              <a:rPr lang="en-AU" sz="1600" dirty="0">
                <a:solidFill>
                  <a:srgbClr val="D6D5D5">
                    <a:lumMod val="10000"/>
                  </a:srgbClr>
                </a:solidFill>
              </a:rPr>
              <a:t>Patrol 2110</a:t>
            </a:r>
          </a:p>
          <a:p>
            <a:pPr marL="285750" lvl="0" indent="-285750">
              <a:spcAft>
                <a:spcPts val="1200"/>
              </a:spcAft>
              <a:buFont typeface="Wingdings" panose="05000000000000000000" pitchFamily="2" charset="2"/>
              <a:buChar char="§"/>
            </a:pPr>
            <a:r>
              <a:rPr lang="en-AU" sz="1600" dirty="0">
                <a:solidFill>
                  <a:srgbClr val="D6D5D5">
                    <a:lumMod val="10000"/>
                  </a:srgbClr>
                </a:solidFill>
              </a:rPr>
              <a:t>2120 Handset</a:t>
            </a:r>
          </a:p>
          <a:p>
            <a:pPr marL="285750" lvl="0" indent="-285750">
              <a:spcAft>
                <a:spcPts val="1200"/>
              </a:spcAft>
              <a:buFont typeface="Wingdings" panose="05000000000000000000" pitchFamily="2" charset="2"/>
              <a:buChar char="§"/>
            </a:pPr>
            <a:r>
              <a:rPr lang="en-AU" sz="1600" dirty="0">
                <a:solidFill>
                  <a:srgbClr val="D6D5D5">
                    <a:lumMod val="10000"/>
                  </a:srgbClr>
                </a:solidFill>
              </a:rPr>
              <a:t>Tactical antennas</a:t>
            </a:r>
          </a:p>
          <a:p>
            <a:pPr marL="285750" lvl="0" indent="-285750">
              <a:spcAft>
                <a:spcPts val="1200"/>
              </a:spcAft>
              <a:buFont typeface="Wingdings" panose="05000000000000000000" pitchFamily="2" charset="2"/>
              <a:buChar char="§"/>
            </a:pPr>
            <a:r>
              <a:rPr lang="en-AU" sz="1600" dirty="0" err="1">
                <a:solidFill>
                  <a:srgbClr val="D6D5D5">
                    <a:lumMod val="10000"/>
                  </a:srgbClr>
                </a:solidFill>
              </a:rPr>
              <a:t>SprintNet</a:t>
            </a:r>
            <a:r>
              <a:rPr lang="en-AU" sz="1600" dirty="0">
                <a:solidFill>
                  <a:srgbClr val="D6D5D5">
                    <a:lumMod val="10000"/>
                  </a:srgbClr>
                </a:solidFill>
              </a:rPr>
              <a:t>/</a:t>
            </a:r>
            <a:r>
              <a:rPr lang="en-AU" sz="1600" dirty="0" err="1">
                <a:solidFill>
                  <a:srgbClr val="D6D5D5">
                    <a:lumMod val="10000"/>
                  </a:srgbClr>
                </a:solidFill>
              </a:rPr>
              <a:t>SprintChat</a:t>
            </a:r>
            <a:endParaRPr lang="en-AU" sz="1600" dirty="0">
              <a:solidFill>
                <a:srgbClr val="D6D5D5">
                  <a:lumMod val="10000"/>
                </a:srgbClr>
              </a:solidFill>
            </a:endParaRPr>
          </a:p>
          <a:p>
            <a:pPr marL="285750" lvl="0" indent="-285750">
              <a:spcAft>
                <a:spcPts val="1200"/>
              </a:spcAft>
              <a:buFont typeface="Wingdings" panose="05000000000000000000" pitchFamily="2" charset="2"/>
              <a:buChar char="§"/>
            </a:pPr>
            <a:r>
              <a:rPr lang="en-AU" sz="1600" dirty="0">
                <a:solidFill>
                  <a:srgbClr val="D6D5D5">
                    <a:lumMod val="10000"/>
                  </a:srgbClr>
                </a:solidFill>
              </a:rPr>
              <a:t>GPS</a:t>
            </a:r>
          </a:p>
          <a:p>
            <a:pPr marL="0" indent="0">
              <a:buNone/>
            </a:pPr>
            <a:endParaRPr lang="en-AU" dirty="0"/>
          </a:p>
        </p:txBody>
      </p:sp>
      <p:pic>
        <p:nvPicPr>
          <p:cNvPr id="10" name="Picture Placeholder 14"/>
          <p:cNvPicPr>
            <a:picLocks noGrp="1" noChangeAspect="1"/>
          </p:cNvPicPr>
          <p:nvPr>
            <p:ph type="pic" sz="quarter" idx="15"/>
          </p:nvPr>
        </p:nvPicPr>
        <p:blipFill>
          <a:blip r:embed="rId2">
            <a:extLst>
              <a:ext uri="{28A0092B-C50C-407E-A947-70E740481C1C}">
                <a14:useLocalDpi xmlns:a14="http://schemas.microsoft.com/office/drawing/2010/main" val="0"/>
              </a:ext>
            </a:extLst>
          </a:blip>
          <a:stretch>
            <a:fillRect/>
          </a:stretch>
        </p:blipFill>
        <p:spPr>
          <a:xfrm>
            <a:off x="8939962" y="2030086"/>
            <a:ext cx="8259723" cy="5506482"/>
          </a:xfrm>
        </p:spPr>
      </p:pic>
    </p:spTree>
    <p:extLst>
      <p:ext uri="{BB962C8B-B14F-4D97-AF65-F5344CB8AC3E}">
        <p14:creationId xmlns:p14="http://schemas.microsoft.com/office/powerpoint/2010/main" val="8351994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4660" b="4660"/>
          <a:stretch>
            <a:fillRect/>
          </a:stretch>
        </p:blipFill>
        <p:spPr>
          <a:xfrm>
            <a:off x="10273208" y="2451100"/>
            <a:ext cx="6324105" cy="5734049"/>
          </a:xfrm>
        </p:spPr>
      </p:pic>
      <p:sp>
        <p:nvSpPr>
          <p:cNvPr id="9" name="Text Placeholder 8"/>
          <p:cNvSpPr>
            <a:spLocks noGrp="1"/>
          </p:cNvSpPr>
          <p:nvPr>
            <p:ph type="body" sz="quarter" idx="10"/>
          </p:nvPr>
        </p:nvSpPr>
        <p:spPr>
          <a:xfrm>
            <a:off x="549275" y="878710"/>
            <a:ext cx="1916577" cy="523220"/>
          </a:xfrm>
        </p:spPr>
        <p:txBody>
          <a:bodyPr/>
          <a:lstStyle/>
          <a:p>
            <a:r>
              <a:rPr lang="en-AU" dirty="0"/>
              <a:t>XTEND</a:t>
            </a:r>
          </a:p>
        </p:txBody>
      </p:sp>
      <p:sp>
        <p:nvSpPr>
          <p:cNvPr id="8" name="Title 7"/>
          <p:cNvSpPr>
            <a:spLocks noGrp="1"/>
          </p:cNvSpPr>
          <p:nvPr>
            <p:ph type="title"/>
          </p:nvPr>
        </p:nvSpPr>
        <p:spPr>
          <a:xfrm>
            <a:off x="-1" y="256086"/>
            <a:ext cx="7627433" cy="646331"/>
          </a:xfrm>
        </p:spPr>
        <p:txBody>
          <a:bodyPr/>
          <a:lstStyle/>
          <a:p>
            <a:r>
              <a:rPr lang="en-AU" dirty="0"/>
              <a:t>Components of your solution</a:t>
            </a:r>
          </a:p>
        </p:txBody>
      </p:sp>
      <p:sp>
        <p:nvSpPr>
          <p:cNvPr id="10" name="Text Placeholder 11"/>
          <p:cNvSpPr>
            <a:spLocks noGrp="1"/>
          </p:cNvSpPr>
          <p:nvPr>
            <p:ph type="body" sz="quarter" idx="14"/>
          </p:nvPr>
        </p:nvSpPr>
        <p:spPr>
          <a:xfrm>
            <a:off x="549275" y="3340606"/>
            <a:ext cx="3833154" cy="3864293"/>
          </a:xfrm>
        </p:spPr>
        <p:txBody>
          <a:bodyPr/>
          <a:lstStyle/>
          <a:p>
            <a:pPr marL="0" indent="0">
              <a:buNone/>
            </a:pPr>
            <a:r>
              <a:rPr lang="en-AU" b="1" dirty="0"/>
              <a:t>Features:</a:t>
            </a:r>
          </a:p>
          <a:p>
            <a:pPr lvl="0"/>
            <a:r>
              <a:rPr lang="en-AU" dirty="0"/>
              <a:t>XTEND your HF network by using your smartphone to control and perform basic HF radio functions</a:t>
            </a:r>
          </a:p>
          <a:p>
            <a:pPr lvl="0"/>
            <a:r>
              <a:rPr lang="en-AU" dirty="0"/>
              <a:t>Any-device SMS text displayed in native language through the HF radio</a:t>
            </a:r>
          </a:p>
          <a:p>
            <a:pPr lvl="0"/>
            <a:r>
              <a:rPr lang="en-AU" dirty="0"/>
              <a:t>Real-time position awareness</a:t>
            </a:r>
          </a:p>
          <a:p>
            <a:pPr lvl="0"/>
            <a:r>
              <a:rPr lang="en-AU" dirty="0"/>
              <a:t>Smartphone capability (Android Operating System Version 4.4 and above iOS Operating System Version 12 and above) </a:t>
            </a:r>
          </a:p>
        </p:txBody>
      </p:sp>
      <p:sp>
        <p:nvSpPr>
          <p:cNvPr id="11" name="Text Placeholder 13"/>
          <p:cNvSpPr>
            <a:spLocks noGrp="1"/>
          </p:cNvSpPr>
          <p:nvPr>
            <p:ph type="body" sz="quarter" idx="4294967295"/>
          </p:nvPr>
        </p:nvSpPr>
        <p:spPr>
          <a:xfrm>
            <a:off x="4425950" y="3340607"/>
            <a:ext cx="3833154" cy="3864293"/>
          </a:xfrm>
          <a:prstGeom prst="rect">
            <a:avLst/>
          </a:prstGeom>
        </p:spPr>
        <p:txBody>
          <a:bodyPr/>
          <a:lstStyle/>
          <a:p>
            <a:pPr marL="0" lvl="0" indent="0">
              <a:spcAft>
                <a:spcPts val="1200"/>
              </a:spcAft>
              <a:buNone/>
            </a:pPr>
            <a:r>
              <a:rPr lang="en-AU" sz="1600" b="1" dirty="0">
                <a:solidFill>
                  <a:srgbClr val="D6D5D5">
                    <a:lumMod val="10000"/>
                  </a:srgbClr>
                </a:solidFill>
              </a:rPr>
              <a:t>It works well with:</a:t>
            </a:r>
          </a:p>
          <a:p>
            <a:pPr marL="285750" lvl="0" indent="-285750">
              <a:spcAft>
                <a:spcPts val="1200"/>
              </a:spcAft>
              <a:buFont typeface="Wingdings" panose="05000000000000000000" pitchFamily="2" charset="2"/>
              <a:buChar char="§"/>
            </a:pPr>
            <a:r>
              <a:rPr lang="en-AU" sz="1600" dirty="0">
                <a:solidFill>
                  <a:srgbClr val="D6D5D5">
                    <a:lumMod val="10000"/>
                  </a:srgbClr>
                </a:solidFill>
              </a:rPr>
              <a:t>Envoy X1 and X2 HF radio</a:t>
            </a:r>
          </a:p>
          <a:p>
            <a:pPr marL="285750" lvl="0" indent="-285750">
              <a:spcAft>
                <a:spcPts val="1200"/>
              </a:spcAft>
              <a:buFont typeface="Wingdings" panose="05000000000000000000" pitchFamily="2" charset="2"/>
              <a:buChar char="§"/>
            </a:pPr>
            <a:r>
              <a:rPr lang="en-AU" sz="1600" dirty="0">
                <a:solidFill>
                  <a:srgbClr val="D6D5D5">
                    <a:lumMod val="10000"/>
                  </a:srgbClr>
                </a:solidFill>
              </a:rPr>
              <a:t>Sentry-H 6110-MP</a:t>
            </a:r>
          </a:p>
          <a:p>
            <a:pPr marL="285750" lvl="0" indent="-285750">
              <a:spcAft>
                <a:spcPts val="1200"/>
              </a:spcAft>
              <a:buFont typeface="Wingdings" panose="05000000000000000000" pitchFamily="2" charset="2"/>
              <a:buChar char="§"/>
            </a:pPr>
            <a:r>
              <a:rPr lang="en-AU" sz="1600" dirty="0">
                <a:solidFill>
                  <a:srgbClr val="D6D5D5">
                    <a:lumMod val="10000"/>
                  </a:srgbClr>
                </a:solidFill>
              </a:rPr>
              <a:t>Sentry-H 6120-BM </a:t>
            </a:r>
          </a:p>
          <a:p>
            <a:pPr marL="0" indent="0">
              <a:buNone/>
            </a:pPr>
            <a:endParaRPr lang="en-AU" dirty="0"/>
          </a:p>
        </p:txBody>
      </p:sp>
    </p:spTree>
    <p:extLst>
      <p:ext uri="{BB962C8B-B14F-4D97-AF65-F5344CB8AC3E}">
        <p14:creationId xmlns:p14="http://schemas.microsoft.com/office/powerpoint/2010/main" val="331137961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p:cNvPicPr>
            <a:picLocks noGrp="1" noChangeAspect="1"/>
          </p:cNvPicPr>
          <p:nvPr>
            <p:ph type="pic" sz="quarter" idx="1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0401" r="20401"/>
          <a:stretch>
            <a:fillRect/>
          </a:stretch>
        </p:blipFill>
        <p:spPr/>
      </p:pic>
      <p:sp>
        <p:nvSpPr>
          <p:cNvPr id="6" name="Text Placeholder 5"/>
          <p:cNvSpPr>
            <a:spLocks noGrp="1"/>
          </p:cNvSpPr>
          <p:nvPr>
            <p:ph type="body" sz="quarter" idx="10"/>
          </p:nvPr>
        </p:nvSpPr>
        <p:spPr>
          <a:xfrm>
            <a:off x="549275" y="878710"/>
            <a:ext cx="6181887" cy="523220"/>
          </a:xfrm>
        </p:spPr>
        <p:txBody>
          <a:bodyPr/>
          <a:lstStyle/>
          <a:p>
            <a:r>
              <a:rPr lang="en-AU" dirty="0"/>
              <a:t>A REPUTATION FOR PERFORMANCE</a:t>
            </a:r>
          </a:p>
        </p:txBody>
      </p:sp>
      <p:sp>
        <p:nvSpPr>
          <p:cNvPr id="5" name="Title 4"/>
          <p:cNvSpPr>
            <a:spLocks noGrp="1"/>
          </p:cNvSpPr>
          <p:nvPr>
            <p:ph type="title"/>
          </p:nvPr>
        </p:nvSpPr>
        <p:spPr>
          <a:xfrm>
            <a:off x="-1" y="256086"/>
            <a:ext cx="7072955" cy="646331"/>
          </a:xfrm>
        </p:spPr>
        <p:txBody>
          <a:bodyPr/>
          <a:lstStyle/>
          <a:p>
            <a:r>
              <a:rPr lang="en-AU" dirty="0"/>
              <a:t>Backed by the codan group</a:t>
            </a:r>
          </a:p>
        </p:txBody>
      </p:sp>
      <p:sp>
        <p:nvSpPr>
          <p:cNvPr id="10" name="Shape 309"/>
          <p:cNvSpPr/>
          <p:nvPr/>
        </p:nvSpPr>
        <p:spPr>
          <a:xfrm>
            <a:off x="1731138" y="2632774"/>
            <a:ext cx="6339939" cy="4862286"/>
          </a:xfrm>
          <a:prstGeom prst="rect">
            <a:avLst/>
          </a:prstGeom>
          <a:solidFill>
            <a:schemeClr val="tx1">
              <a:lumMod val="20000"/>
              <a:lumOff val="80000"/>
            </a:schemeClr>
          </a:solidFill>
          <a:ln w="3175">
            <a:miter lim="400000"/>
          </a:ln>
        </p:spPr>
        <p:txBody>
          <a:bodyPr lIns="28575" tIns="28575" rIns="28575" bIns="28575" anchor="ctr"/>
          <a:lstStyle/>
          <a:p>
            <a:pPr algn="ctr" defTabSz="584200">
              <a:defRPr sz="1800">
                <a:solidFill>
                  <a:srgbClr val="FFFFFF"/>
                </a:solidFill>
                <a:latin typeface="Helvetica Neue Medium"/>
                <a:ea typeface="Helvetica Neue Medium"/>
                <a:cs typeface="Helvetica Neue Medium"/>
                <a:sym typeface="Helvetica Neue Medium"/>
              </a:defRPr>
            </a:pPr>
            <a:endParaRPr sz="1800"/>
          </a:p>
        </p:txBody>
      </p:sp>
      <p:sp>
        <p:nvSpPr>
          <p:cNvPr id="11" name="Shape 310"/>
          <p:cNvSpPr/>
          <p:nvPr/>
        </p:nvSpPr>
        <p:spPr>
          <a:xfrm>
            <a:off x="2209800" y="4984814"/>
            <a:ext cx="5382617" cy="2160760"/>
          </a:xfrm>
          <a:prstGeom prst="rect">
            <a:avLst/>
          </a:prstGeom>
          <a:ln w="3175">
            <a:miter lim="400000"/>
          </a:ln>
          <a:extLst>
            <a:ext uri="{C572A759-6A51-4108-AA02-DFA0A04FC94B}">
              <ma14:wrappingTextBoxFlag xmlns:ma14="http://schemas.microsoft.com/office/mac/drawingml/2011/main" xmlns="" val="1"/>
            </a:ext>
          </a:extLst>
        </p:spPr>
        <p:txBody>
          <a:bodyPr lIns="28575" tIns="28575" rIns="28575" bIns="28575" anchor="ctr"/>
          <a:lstStyle/>
          <a:p>
            <a:pPr>
              <a:defRPr>
                <a:solidFill>
                  <a:srgbClr val="000000"/>
                </a:solidFill>
              </a:defRPr>
            </a:pPr>
            <a:r>
              <a:rPr lang="en-AU" sz="2000" dirty="0">
                <a:solidFill>
                  <a:schemeClr val="tx2">
                    <a:lumMod val="10000"/>
                  </a:schemeClr>
                </a:solidFill>
              </a:rPr>
              <a:t>As a publicly listed company with a diverse product mix, we can endure change in global economic markets.</a:t>
            </a:r>
            <a:endParaRPr sz="2000" dirty="0">
              <a:solidFill>
                <a:schemeClr val="tx2">
                  <a:lumMod val="10000"/>
                </a:schemeClr>
              </a:solidFill>
            </a:endParaRPr>
          </a:p>
          <a:p>
            <a:pPr>
              <a:defRPr sz="1800" b="1" spc="-18">
                <a:solidFill>
                  <a:srgbClr val="424242"/>
                </a:solidFill>
              </a:defRPr>
            </a:pPr>
            <a:endParaRPr lang="en-US" sz="2000" dirty="0">
              <a:solidFill>
                <a:schemeClr val="tx2">
                  <a:lumMod val="10000"/>
                </a:schemeClr>
              </a:solidFill>
            </a:endParaRPr>
          </a:p>
          <a:p>
            <a:pPr>
              <a:defRPr sz="1800" b="1" spc="-18">
                <a:solidFill>
                  <a:srgbClr val="424242"/>
                </a:solidFill>
              </a:defRPr>
            </a:pPr>
            <a:r>
              <a:rPr lang="en-US" sz="2000" dirty="0">
                <a:solidFill>
                  <a:schemeClr val="tx2">
                    <a:lumMod val="10000"/>
                  </a:schemeClr>
                </a:solidFill>
              </a:rPr>
              <a:t>W</a:t>
            </a:r>
            <a:r>
              <a:rPr sz="2000" dirty="0">
                <a:solidFill>
                  <a:schemeClr val="tx2">
                    <a:lumMod val="10000"/>
                  </a:schemeClr>
                </a:solidFill>
              </a:rPr>
              <a:t>e </a:t>
            </a:r>
            <a:r>
              <a:rPr lang="en-US" sz="2000" dirty="0">
                <a:solidFill>
                  <a:schemeClr val="tx2">
                    <a:lumMod val="10000"/>
                  </a:schemeClr>
                </a:solidFill>
              </a:rPr>
              <a:t>have a responsibility to our customers and shareholders to </a:t>
            </a:r>
            <a:r>
              <a:rPr sz="2000" dirty="0">
                <a:solidFill>
                  <a:schemeClr val="tx2">
                    <a:lumMod val="10000"/>
                  </a:schemeClr>
                </a:solidFill>
              </a:rPr>
              <a:t>uphold our core values in everything we do. </a:t>
            </a:r>
          </a:p>
        </p:txBody>
      </p:sp>
      <p:sp>
        <p:nvSpPr>
          <p:cNvPr id="12" name="Shape 192"/>
          <p:cNvSpPr/>
          <p:nvPr/>
        </p:nvSpPr>
        <p:spPr>
          <a:xfrm>
            <a:off x="10026985" y="3216730"/>
            <a:ext cx="6432215" cy="3320140"/>
          </a:xfrm>
          <a:prstGeom prst="rect">
            <a:avLst/>
          </a:prstGeom>
          <a:noFill/>
          <a:ln w="3175" cap="flat">
            <a:noFill/>
            <a:miter lim="400000"/>
          </a:ln>
          <a:effectLst/>
          <a:extLst>
            <a:ext uri="{C572A759-6A51-4108-AA02-DFA0A04FC94B}">
              <ma14:wrappingTextBoxFlag xmlns="" xmlns:ma14="http://schemas.microsoft.com/office/mac/drawingml/2011/main" val="1"/>
            </a:ext>
          </a:extLst>
        </p:spPr>
        <p:txBody>
          <a:bodyPr wrap="square" lIns="28575" tIns="28575" rIns="28575" bIns="28575" numCol="1" anchor="ctr">
            <a:spAutoFit/>
          </a:bodyPr>
          <a:lstStyle/>
          <a:p>
            <a:r>
              <a:rPr lang="en-AU" sz="2000" dirty="0">
                <a:solidFill>
                  <a:schemeClr val="tx2">
                    <a:lumMod val="10000"/>
                  </a:schemeClr>
                </a:solidFill>
              </a:rPr>
              <a:t>Our core values are:</a:t>
            </a:r>
            <a:endParaRPr sz="2000" dirty="0">
              <a:solidFill>
                <a:schemeClr val="tx2">
                  <a:lumMod val="10000"/>
                </a:schemeClr>
              </a:solidFill>
            </a:endParaRPr>
          </a:p>
          <a:p>
            <a:endParaRPr lang="en-AU" sz="2000" dirty="0"/>
          </a:p>
          <a:p>
            <a:pPr>
              <a:defRPr sz="2400" cap="all">
                <a:solidFill>
                  <a:srgbClr val="003399"/>
                </a:solidFill>
                <a:latin typeface="+mn-lt"/>
                <a:ea typeface="+mn-ea"/>
                <a:cs typeface="+mn-cs"/>
                <a:sym typeface="Helvetica Neue Bold Condensed"/>
              </a:defRPr>
            </a:pPr>
            <a:r>
              <a:rPr lang="en-AU" sz="2800" dirty="0">
                <a:solidFill>
                  <a:schemeClr val="tx2">
                    <a:lumMod val="10000"/>
                  </a:schemeClr>
                </a:solidFill>
              </a:rPr>
              <a:t>Customer-driven </a:t>
            </a:r>
          </a:p>
          <a:p>
            <a:endParaRPr sz="2000" dirty="0"/>
          </a:p>
          <a:p>
            <a:pPr>
              <a:defRPr sz="1800" cap="all">
                <a:solidFill>
                  <a:srgbClr val="003399"/>
                </a:solidFill>
                <a:latin typeface="+mn-lt"/>
                <a:ea typeface="+mn-ea"/>
                <a:cs typeface="+mn-cs"/>
                <a:sym typeface="Helvetica Neue Bold Condensed"/>
              </a:defRPr>
            </a:pPr>
            <a:r>
              <a:rPr sz="2800" dirty="0">
                <a:solidFill>
                  <a:schemeClr val="tx2">
                    <a:lumMod val="10000"/>
                  </a:schemeClr>
                </a:solidFill>
              </a:rPr>
              <a:t>Can-do </a:t>
            </a:r>
          </a:p>
          <a:p>
            <a:endParaRPr sz="2000" dirty="0">
              <a:solidFill>
                <a:schemeClr val="tx2">
                  <a:lumMod val="10000"/>
                </a:schemeClr>
              </a:solidFill>
            </a:endParaRPr>
          </a:p>
          <a:p>
            <a:pPr>
              <a:defRPr sz="2400" cap="all">
                <a:solidFill>
                  <a:srgbClr val="003399"/>
                </a:solidFill>
                <a:latin typeface="+mn-lt"/>
                <a:ea typeface="+mn-ea"/>
                <a:cs typeface="+mn-cs"/>
                <a:sym typeface="Helvetica Neue Bold Condensed"/>
              </a:defRPr>
            </a:pPr>
            <a:r>
              <a:rPr sz="2800" dirty="0">
                <a:solidFill>
                  <a:schemeClr val="tx2">
                    <a:lumMod val="10000"/>
                  </a:schemeClr>
                </a:solidFill>
              </a:rPr>
              <a:t>High- performing </a:t>
            </a:r>
          </a:p>
          <a:p>
            <a:endParaRPr sz="2000" dirty="0">
              <a:solidFill>
                <a:schemeClr val="tx2">
                  <a:lumMod val="10000"/>
                </a:schemeClr>
              </a:solidFill>
            </a:endParaRPr>
          </a:p>
          <a:p>
            <a:pPr>
              <a:defRPr sz="2400" cap="all">
                <a:solidFill>
                  <a:srgbClr val="003399"/>
                </a:solidFill>
                <a:latin typeface="+mn-lt"/>
                <a:ea typeface="+mn-ea"/>
                <a:cs typeface="+mn-cs"/>
                <a:sym typeface="Helvetica Neue Bold Condensed"/>
              </a:defRPr>
            </a:pPr>
            <a:r>
              <a:rPr sz="2800" dirty="0">
                <a:solidFill>
                  <a:schemeClr val="tx2">
                    <a:lumMod val="10000"/>
                  </a:schemeClr>
                </a:solidFill>
              </a:rPr>
              <a:t>Open and we act with integrity </a:t>
            </a:r>
          </a:p>
        </p:txBody>
      </p:sp>
      <p:pic>
        <p:nvPicPr>
          <p:cNvPr id="13" name="Codan_limited_Logo.sv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0054" y="2983480"/>
            <a:ext cx="1302105" cy="1693386"/>
          </a:xfrm>
          <a:prstGeom prst="rect">
            <a:avLst/>
          </a:prstGeom>
          <a:ln w="3175">
            <a:miter lim="400000"/>
          </a:ln>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27820" y="6045405"/>
            <a:ext cx="491465" cy="491465"/>
          </a:xfrm>
          <a:prstGeom prst="rect">
            <a:avLst/>
          </a:prstGeom>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27820" y="3835976"/>
            <a:ext cx="491465" cy="491465"/>
          </a:xfrm>
          <a:prstGeom prst="rect">
            <a:avLst/>
          </a:prstGeom>
        </p:spPr>
      </p:pic>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27820" y="4572452"/>
            <a:ext cx="491465" cy="491465"/>
          </a:xfrm>
          <a:prstGeom prst="rect">
            <a:avLst/>
          </a:prstGeom>
        </p:spPr>
      </p:pic>
      <p:pic>
        <p:nvPicPr>
          <p:cNvPr id="17" name="Picture 1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27820" y="5308928"/>
            <a:ext cx="491465" cy="491465"/>
          </a:xfrm>
          <a:prstGeom prst="rect">
            <a:avLst/>
          </a:prstGeom>
        </p:spPr>
      </p:pic>
    </p:spTree>
    <p:extLst>
      <p:ext uri="{BB962C8B-B14F-4D97-AF65-F5344CB8AC3E}">
        <p14:creationId xmlns:p14="http://schemas.microsoft.com/office/powerpoint/2010/main" val="323652688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p:txBody>
          <a:bodyPr/>
          <a:lstStyle/>
          <a:p>
            <a:r>
              <a:rPr lang="en-AU" dirty="0"/>
              <a:t>MESSAGING CAPABILITY OVER HF RADIO</a:t>
            </a:r>
          </a:p>
        </p:txBody>
      </p:sp>
      <p:sp>
        <p:nvSpPr>
          <p:cNvPr id="9" name="Text Placeholder 8"/>
          <p:cNvSpPr>
            <a:spLocks noGrp="1"/>
          </p:cNvSpPr>
          <p:nvPr>
            <p:ph type="body" sz="quarter" idx="10"/>
          </p:nvPr>
        </p:nvSpPr>
        <p:spPr>
          <a:xfrm>
            <a:off x="549276" y="878710"/>
            <a:ext cx="4240014" cy="523220"/>
          </a:xfrm>
        </p:spPr>
        <p:txBody>
          <a:bodyPr/>
          <a:lstStyle/>
          <a:p>
            <a:r>
              <a:rPr lang="en-AU" dirty="0"/>
              <a:t>SPRINT APPLICATIONS</a:t>
            </a:r>
          </a:p>
        </p:txBody>
      </p:sp>
      <p:sp>
        <p:nvSpPr>
          <p:cNvPr id="8" name="Title 7"/>
          <p:cNvSpPr>
            <a:spLocks noGrp="1"/>
          </p:cNvSpPr>
          <p:nvPr>
            <p:ph type="title"/>
          </p:nvPr>
        </p:nvSpPr>
        <p:spPr>
          <a:xfrm>
            <a:off x="0" y="256086"/>
            <a:ext cx="7627434" cy="646331"/>
          </a:xfrm>
        </p:spPr>
        <p:txBody>
          <a:bodyPr/>
          <a:lstStyle/>
          <a:p>
            <a:r>
              <a:rPr lang="en-AU" dirty="0"/>
              <a:t>Components of your solution</a:t>
            </a:r>
          </a:p>
        </p:txBody>
      </p:sp>
      <p:pic>
        <p:nvPicPr>
          <p:cNvPr id="5" name="Picture Placeholder 4"/>
          <p:cNvPicPr>
            <a:picLocks noGrp="1" noChangeAspect="1"/>
          </p:cNvPicPr>
          <p:nvPr>
            <p:ph type="pic" sz="quarter" idx="15"/>
          </p:nvPr>
        </p:nvPicPr>
        <p:blipFill>
          <a:blip r:embed="rId2"/>
          <a:srcRect l="10" r="10"/>
          <a:stretch>
            <a:fillRect/>
          </a:stretch>
        </p:blipFill>
        <p:spPr>
          <a:prstGeom prst="rect">
            <a:avLst/>
          </a:prstGeom>
        </p:spPr>
      </p:pic>
      <p:sp>
        <p:nvSpPr>
          <p:cNvPr id="14" name="Text Placeholder 11"/>
          <p:cNvSpPr>
            <a:spLocks noGrp="1"/>
          </p:cNvSpPr>
          <p:nvPr>
            <p:ph type="body" sz="quarter" idx="14"/>
          </p:nvPr>
        </p:nvSpPr>
        <p:spPr>
          <a:xfrm>
            <a:off x="549275" y="3340608"/>
            <a:ext cx="3833154" cy="3864293"/>
          </a:xfrm>
        </p:spPr>
        <p:txBody>
          <a:bodyPr/>
          <a:lstStyle/>
          <a:p>
            <a:pPr marL="0" indent="0">
              <a:buNone/>
            </a:pPr>
            <a:r>
              <a:rPr lang="en-AU" b="1" dirty="0"/>
              <a:t>Features:</a:t>
            </a:r>
          </a:p>
          <a:p>
            <a:pPr lvl="0"/>
            <a:r>
              <a:rPr lang="en-AU" dirty="0"/>
              <a:t>AES-256 encryption provides information security for linking and on-air data</a:t>
            </a:r>
          </a:p>
          <a:p>
            <a:pPr lvl="0"/>
            <a:r>
              <a:rPr lang="en-AU" dirty="0"/>
              <a:t>3G ALE technology performance gains over traditional 2Gdata solutions</a:t>
            </a:r>
          </a:p>
          <a:p>
            <a:pPr lvl="0"/>
            <a:r>
              <a:rPr lang="en-AU" dirty="0"/>
              <a:t>Simple, intuitive user interface with automatic image resizing </a:t>
            </a:r>
          </a:p>
          <a:p>
            <a:pPr lvl="0"/>
            <a:r>
              <a:rPr lang="en-AU" dirty="0"/>
              <a:t>Supports commercial POP3 email client applications</a:t>
            </a:r>
          </a:p>
          <a:p>
            <a:pPr lvl="0"/>
            <a:r>
              <a:rPr lang="en-AU" dirty="0"/>
              <a:t>SMS text chat and email gateway capability with automatic routing</a:t>
            </a:r>
          </a:p>
        </p:txBody>
      </p:sp>
      <p:sp>
        <p:nvSpPr>
          <p:cNvPr id="16" name="Text Placeholder 13"/>
          <p:cNvSpPr>
            <a:spLocks noGrp="1"/>
          </p:cNvSpPr>
          <p:nvPr>
            <p:ph type="body" sz="quarter" idx="4294967295"/>
          </p:nvPr>
        </p:nvSpPr>
        <p:spPr>
          <a:xfrm>
            <a:off x="4425950" y="3340607"/>
            <a:ext cx="3833154" cy="3864293"/>
          </a:xfrm>
          <a:prstGeom prst="rect">
            <a:avLst/>
          </a:prstGeom>
        </p:spPr>
        <p:txBody>
          <a:bodyPr/>
          <a:lstStyle/>
          <a:p>
            <a:pPr marL="0" lvl="0" indent="0">
              <a:spcAft>
                <a:spcPts val="1200"/>
              </a:spcAft>
              <a:buNone/>
            </a:pPr>
            <a:r>
              <a:rPr lang="en-AU" sz="1600" b="1" dirty="0">
                <a:solidFill>
                  <a:srgbClr val="D6D5D5">
                    <a:lumMod val="10000"/>
                  </a:srgbClr>
                </a:solidFill>
              </a:rPr>
              <a:t>It works well with:</a:t>
            </a:r>
          </a:p>
          <a:p>
            <a:pPr marL="285750" lvl="0" indent="-285750">
              <a:spcAft>
                <a:spcPts val="1200"/>
              </a:spcAft>
              <a:buFont typeface="Wingdings" panose="05000000000000000000" pitchFamily="2" charset="2"/>
              <a:buChar char="§"/>
            </a:pPr>
            <a:r>
              <a:rPr lang="en-AU" sz="1600" dirty="0">
                <a:solidFill>
                  <a:srgbClr val="D6D5D5">
                    <a:lumMod val="10000"/>
                  </a:srgbClr>
                </a:solidFill>
              </a:rPr>
              <a:t>Envoy X2 HF radio </a:t>
            </a:r>
          </a:p>
          <a:p>
            <a:pPr marL="285750" lvl="0" indent="-285750">
              <a:spcAft>
                <a:spcPts val="1200"/>
              </a:spcAft>
              <a:buFont typeface="Wingdings" panose="05000000000000000000" pitchFamily="2" charset="2"/>
              <a:buChar char="§"/>
            </a:pPr>
            <a:r>
              <a:rPr lang="en-AU" sz="1600" dirty="0">
                <a:solidFill>
                  <a:srgbClr val="D6D5D5">
                    <a:lumMod val="10000"/>
                  </a:srgbClr>
                </a:solidFill>
              </a:rPr>
              <a:t>Patrol 2110 / 2110M HF radio</a:t>
            </a:r>
          </a:p>
          <a:p>
            <a:pPr marL="0" indent="0">
              <a:buNone/>
            </a:pPr>
            <a:endParaRPr lang="en-AU" dirty="0"/>
          </a:p>
        </p:txBody>
      </p:sp>
    </p:spTree>
    <p:extLst>
      <p:ext uri="{BB962C8B-B14F-4D97-AF65-F5344CB8AC3E}">
        <p14:creationId xmlns:p14="http://schemas.microsoft.com/office/powerpoint/2010/main" val="32883610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p:txBody>
          <a:bodyPr/>
          <a:lstStyle/>
          <a:p>
            <a:r>
              <a:rPr lang="en-AU" sz="2400" dirty="0"/>
              <a:t>RELIABLE &amp; FLEXIBLE ANALOG &amp; P25 INFRASTRUCTURE PLATFORM</a:t>
            </a:r>
          </a:p>
        </p:txBody>
      </p:sp>
      <p:sp>
        <p:nvSpPr>
          <p:cNvPr id="9" name="Text Placeholder 8"/>
          <p:cNvSpPr>
            <a:spLocks noGrp="1"/>
          </p:cNvSpPr>
          <p:nvPr>
            <p:ph type="body" sz="quarter" idx="10"/>
          </p:nvPr>
        </p:nvSpPr>
        <p:spPr>
          <a:xfrm>
            <a:off x="549275" y="878710"/>
            <a:ext cx="2954889" cy="523220"/>
          </a:xfrm>
        </p:spPr>
        <p:txBody>
          <a:bodyPr/>
          <a:lstStyle/>
          <a:p>
            <a:r>
              <a:rPr lang="en-AU" dirty="0"/>
              <a:t>MT-4E SERIES</a:t>
            </a:r>
          </a:p>
        </p:txBody>
      </p:sp>
      <p:sp>
        <p:nvSpPr>
          <p:cNvPr id="8" name="Title 7"/>
          <p:cNvSpPr>
            <a:spLocks noGrp="1"/>
          </p:cNvSpPr>
          <p:nvPr>
            <p:ph type="title"/>
          </p:nvPr>
        </p:nvSpPr>
        <p:spPr>
          <a:xfrm>
            <a:off x="0" y="256086"/>
            <a:ext cx="7619148" cy="646331"/>
          </a:xfrm>
        </p:spPr>
        <p:txBody>
          <a:bodyPr/>
          <a:lstStyle/>
          <a:p>
            <a:r>
              <a:rPr lang="en-AU" dirty="0"/>
              <a:t>Components of your solution</a:t>
            </a:r>
          </a:p>
        </p:txBody>
      </p:sp>
      <p:pic>
        <p:nvPicPr>
          <p:cNvPr id="11" name="Picture 10"/>
          <p:cNvPicPr>
            <a:picLocks noChangeAspect="1"/>
          </p:cNvPicPr>
          <p:nvPr/>
        </p:nvPicPr>
        <p:blipFill>
          <a:blip r:embed="rId2">
            <a:extLst>
              <a:ext uri="{BEBA8EAE-BF5A-486C-A8C5-ECC9F3942E4B}">
                <a14:imgProps xmlns:a14="http://schemas.microsoft.com/office/drawing/2010/main">
                  <a14:imgLayer r:embed="rId3">
                    <a14:imgEffect>
                      <a14:backgroundRemoval t="32200" b="68600" l="4630" r="95185"/>
                    </a14:imgEffect>
                  </a14:imgLayer>
                </a14:imgProps>
              </a:ext>
              <a:ext uri="{28A0092B-C50C-407E-A947-70E740481C1C}">
                <a14:useLocalDpi xmlns:a14="http://schemas.microsoft.com/office/drawing/2010/main" val="0"/>
              </a:ext>
            </a:extLst>
          </a:blip>
          <a:stretch>
            <a:fillRect/>
          </a:stretch>
        </p:blipFill>
        <p:spPr>
          <a:xfrm>
            <a:off x="10172700" y="1668718"/>
            <a:ext cx="6169458" cy="5712461"/>
          </a:xfrm>
          <a:prstGeom prst="rect">
            <a:avLst/>
          </a:prstGeom>
        </p:spPr>
      </p:pic>
      <p:sp>
        <p:nvSpPr>
          <p:cNvPr id="12" name="Text Placeholder 11"/>
          <p:cNvSpPr>
            <a:spLocks noGrp="1"/>
          </p:cNvSpPr>
          <p:nvPr>
            <p:ph type="body" sz="quarter" idx="14"/>
          </p:nvPr>
        </p:nvSpPr>
        <p:spPr>
          <a:xfrm>
            <a:off x="549275" y="3748122"/>
            <a:ext cx="3833154" cy="5182674"/>
          </a:xfrm>
        </p:spPr>
        <p:txBody>
          <a:bodyPr/>
          <a:lstStyle/>
          <a:p>
            <a:pPr marL="0" indent="0">
              <a:buNone/>
            </a:pPr>
            <a:r>
              <a:rPr lang="en-AU" b="1" dirty="0"/>
              <a:t>Features:</a:t>
            </a:r>
          </a:p>
          <a:p>
            <a:pPr lvl="0"/>
            <a:r>
              <a:rPr lang="en-US" dirty="0"/>
              <a:t>Fully integrated control, RF amplification and DFSI interface in a  small 4RU footprint</a:t>
            </a:r>
          </a:p>
          <a:p>
            <a:pPr lvl="0"/>
            <a:r>
              <a:rPr lang="en-US" dirty="0"/>
              <a:t>Network and software driven use and functionality</a:t>
            </a:r>
          </a:p>
          <a:p>
            <a:pPr lvl="0"/>
            <a:r>
              <a:rPr lang="en-US" dirty="0"/>
              <a:t>Standards based, vendor-neutral operation</a:t>
            </a:r>
          </a:p>
          <a:p>
            <a:pPr marL="0" lvl="0" indent="0">
              <a:buNone/>
            </a:pPr>
            <a:endParaRPr lang="en-AU" dirty="0"/>
          </a:p>
        </p:txBody>
      </p:sp>
      <p:sp>
        <p:nvSpPr>
          <p:cNvPr id="14" name="Text Placeholder 13"/>
          <p:cNvSpPr>
            <a:spLocks noGrp="1"/>
          </p:cNvSpPr>
          <p:nvPr>
            <p:ph type="body" sz="quarter" idx="4294967295"/>
          </p:nvPr>
        </p:nvSpPr>
        <p:spPr>
          <a:xfrm>
            <a:off x="4425950" y="3792106"/>
            <a:ext cx="3833154" cy="4675794"/>
          </a:xfrm>
          <a:prstGeom prst="rect">
            <a:avLst/>
          </a:prstGeom>
        </p:spPr>
        <p:txBody>
          <a:bodyPr/>
          <a:lstStyle/>
          <a:p>
            <a:pPr marL="0" lvl="0" indent="0">
              <a:spcAft>
                <a:spcPts val="1200"/>
              </a:spcAft>
              <a:buNone/>
            </a:pPr>
            <a:r>
              <a:rPr lang="en-AU" sz="1600" b="1" dirty="0">
                <a:solidFill>
                  <a:srgbClr val="D6D5D5">
                    <a:lumMod val="10000"/>
                  </a:srgbClr>
                </a:solidFill>
              </a:rPr>
              <a:t>Typical Applications:</a:t>
            </a:r>
          </a:p>
          <a:p>
            <a:pPr marL="285750" lvl="0" indent="-285750">
              <a:spcAft>
                <a:spcPts val="1200"/>
              </a:spcAft>
              <a:buFont typeface="Wingdings" panose="05000000000000000000" pitchFamily="2" charset="2"/>
              <a:buChar char="§"/>
            </a:pPr>
            <a:r>
              <a:rPr lang="en-US" sz="1600" dirty="0">
                <a:solidFill>
                  <a:srgbClr val="D6D5D5">
                    <a:lumMod val="10000"/>
                  </a:srgbClr>
                </a:solidFill>
              </a:rPr>
              <a:t>Medium-sized networked radio deployments</a:t>
            </a:r>
          </a:p>
          <a:p>
            <a:pPr marL="285750" lvl="0" indent="-285750">
              <a:spcAft>
                <a:spcPts val="1200"/>
              </a:spcAft>
              <a:buFont typeface="Wingdings" panose="05000000000000000000" pitchFamily="2" charset="2"/>
              <a:buChar char="§"/>
            </a:pPr>
            <a:r>
              <a:rPr lang="en-US" sz="1600" dirty="0">
                <a:solidFill>
                  <a:srgbClr val="D6D5D5">
                    <a:lumMod val="10000"/>
                  </a:srgbClr>
                </a:solidFill>
              </a:rPr>
              <a:t>Fixed installations</a:t>
            </a:r>
          </a:p>
          <a:p>
            <a:pPr marL="285750" lvl="0" indent="-285750">
              <a:spcAft>
                <a:spcPts val="1200"/>
              </a:spcAft>
              <a:buFont typeface="Wingdings" panose="05000000000000000000" pitchFamily="2" charset="2"/>
              <a:buChar char="§"/>
            </a:pPr>
            <a:r>
              <a:rPr lang="en-US" sz="1600" dirty="0">
                <a:solidFill>
                  <a:srgbClr val="D6D5D5">
                    <a:lumMod val="10000"/>
                  </a:srgbClr>
                </a:solidFill>
              </a:rPr>
              <a:t>P25 DFSI Base Stations</a:t>
            </a:r>
          </a:p>
          <a:p>
            <a:pPr marL="285750" lvl="0" indent="-285750">
              <a:spcAft>
                <a:spcPts val="1200"/>
              </a:spcAft>
              <a:buFont typeface="Wingdings" panose="05000000000000000000" pitchFamily="2" charset="2"/>
              <a:buChar char="§"/>
            </a:pPr>
            <a:r>
              <a:rPr lang="en-US" sz="1600" dirty="0">
                <a:solidFill>
                  <a:srgbClr val="D6D5D5">
                    <a:lumMod val="10000"/>
                  </a:srgbClr>
                </a:solidFill>
              </a:rPr>
              <a:t>Voting and Simulcast</a:t>
            </a:r>
          </a:p>
          <a:p>
            <a:pPr marL="0" lvl="0" indent="0">
              <a:buNone/>
            </a:pPr>
            <a:endParaRPr lang="en-AU" dirty="0"/>
          </a:p>
        </p:txBody>
      </p:sp>
    </p:spTree>
    <p:extLst>
      <p:ext uri="{BB962C8B-B14F-4D97-AF65-F5344CB8AC3E}">
        <p14:creationId xmlns:p14="http://schemas.microsoft.com/office/powerpoint/2010/main" val="109175598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p:txBody>
          <a:bodyPr/>
          <a:lstStyle/>
          <a:p>
            <a:r>
              <a:rPr lang="en-US" sz="2400" dirty="0"/>
              <a:t>ENHANCED LMR COVERAGE LEVERAGING UNIQUE BACKHAUL SOLUTIONS</a:t>
            </a:r>
          </a:p>
        </p:txBody>
      </p:sp>
      <p:sp>
        <p:nvSpPr>
          <p:cNvPr id="9" name="Text Placeholder 8"/>
          <p:cNvSpPr>
            <a:spLocks noGrp="1"/>
          </p:cNvSpPr>
          <p:nvPr>
            <p:ph type="body" sz="quarter" idx="10"/>
          </p:nvPr>
        </p:nvSpPr>
        <p:spPr>
          <a:xfrm>
            <a:off x="549276" y="878710"/>
            <a:ext cx="3446142" cy="523220"/>
          </a:xfrm>
        </p:spPr>
        <p:txBody>
          <a:bodyPr/>
          <a:lstStyle/>
          <a:p>
            <a:r>
              <a:rPr lang="en-AU" dirty="0"/>
              <a:t>STRATUS SERIES</a:t>
            </a:r>
          </a:p>
        </p:txBody>
      </p:sp>
      <p:sp>
        <p:nvSpPr>
          <p:cNvPr id="8" name="Title 7"/>
          <p:cNvSpPr>
            <a:spLocks noGrp="1"/>
          </p:cNvSpPr>
          <p:nvPr>
            <p:ph type="title"/>
          </p:nvPr>
        </p:nvSpPr>
        <p:spPr>
          <a:xfrm>
            <a:off x="0" y="256086"/>
            <a:ext cx="7627323" cy="646331"/>
          </a:xfrm>
        </p:spPr>
        <p:txBody>
          <a:bodyPr/>
          <a:lstStyle/>
          <a:p>
            <a:r>
              <a:rPr lang="en-AU" dirty="0"/>
              <a:t>Components of your solution</a:t>
            </a:r>
          </a:p>
        </p:txBody>
      </p:sp>
      <p:sp>
        <p:nvSpPr>
          <p:cNvPr id="17" name="Text Placeholder 11"/>
          <p:cNvSpPr>
            <a:spLocks noGrp="1"/>
          </p:cNvSpPr>
          <p:nvPr>
            <p:ph type="body" sz="quarter" idx="14"/>
          </p:nvPr>
        </p:nvSpPr>
        <p:spPr>
          <a:xfrm>
            <a:off x="549275" y="3748122"/>
            <a:ext cx="3833154" cy="5182674"/>
          </a:xfrm>
        </p:spPr>
        <p:txBody>
          <a:bodyPr/>
          <a:lstStyle/>
          <a:p>
            <a:pPr marL="0" indent="0">
              <a:buNone/>
            </a:pPr>
            <a:r>
              <a:rPr lang="en-AU" b="1" dirty="0"/>
              <a:t>Features:</a:t>
            </a:r>
          </a:p>
          <a:p>
            <a:pPr lvl="0"/>
            <a:r>
              <a:rPr lang="en-US" dirty="0"/>
              <a:t>Utilizes non-typical IP backhaul transport such as cellular and satellite to provide connectivity and networking to conventional repeaters and base stations</a:t>
            </a:r>
          </a:p>
          <a:p>
            <a:pPr lvl="0"/>
            <a:r>
              <a:rPr lang="en-US" dirty="0"/>
              <a:t>Provide a network of communication that is activated with the flip of a switch virtually anywhere in the world</a:t>
            </a:r>
          </a:p>
          <a:p>
            <a:pPr lvl="0"/>
            <a:r>
              <a:rPr lang="en-US" dirty="0"/>
              <a:t>Management of DFSI connections in a single network</a:t>
            </a:r>
          </a:p>
          <a:p>
            <a:pPr lvl="0"/>
            <a:r>
              <a:rPr lang="en-US" dirty="0"/>
              <a:t>Standards based, vendor-neutral operation</a:t>
            </a:r>
          </a:p>
          <a:p>
            <a:pPr marL="0" lvl="0" indent="0">
              <a:buNone/>
            </a:pPr>
            <a:endParaRPr lang="en-AU" dirty="0"/>
          </a:p>
        </p:txBody>
      </p:sp>
      <p:sp>
        <p:nvSpPr>
          <p:cNvPr id="18" name="Text Placeholder 13"/>
          <p:cNvSpPr>
            <a:spLocks noGrp="1"/>
          </p:cNvSpPr>
          <p:nvPr>
            <p:ph type="body" sz="quarter" idx="4294967295"/>
          </p:nvPr>
        </p:nvSpPr>
        <p:spPr>
          <a:xfrm>
            <a:off x="4425950" y="3792106"/>
            <a:ext cx="3833154" cy="4675794"/>
          </a:xfrm>
          <a:prstGeom prst="rect">
            <a:avLst/>
          </a:prstGeom>
        </p:spPr>
        <p:txBody>
          <a:bodyPr/>
          <a:lstStyle/>
          <a:p>
            <a:pPr marL="0" lvl="0" indent="0">
              <a:spcAft>
                <a:spcPts val="1200"/>
              </a:spcAft>
              <a:buNone/>
            </a:pPr>
            <a:r>
              <a:rPr lang="en-AU" sz="1600" b="1" dirty="0">
                <a:solidFill>
                  <a:srgbClr val="D6D5D5">
                    <a:lumMod val="10000"/>
                  </a:srgbClr>
                </a:solidFill>
              </a:rPr>
              <a:t>Typical Applications:</a:t>
            </a:r>
          </a:p>
          <a:p>
            <a:pPr marL="285750" lvl="0" indent="-285750">
              <a:spcAft>
                <a:spcPts val="1200"/>
              </a:spcAft>
              <a:buFont typeface="Wingdings" panose="05000000000000000000" pitchFamily="2" charset="2"/>
              <a:buChar char="§"/>
              <a:defRPr sz="1500">
                <a:solidFill>
                  <a:srgbClr val="000000"/>
                </a:solidFill>
              </a:defRPr>
            </a:pPr>
            <a:r>
              <a:rPr lang="en-US" sz="1500" dirty="0">
                <a:solidFill>
                  <a:srgbClr val="000000"/>
                </a:solidFill>
                <a:latin typeface="Arial" panose="020B0604020202020204" pitchFamily="34" charset="0"/>
                <a:cs typeface="Arial" panose="020B0604020202020204" pitchFamily="34" charset="0"/>
              </a:rPr>
              <a:t>Special Event / Tactical deployments</a:t>
            </a:r>
          </a:p>
          <a:p>
            <a:pPr marL="285750" lvl="0" indent="-285750">
              <a:spcAft>
                <a:spcPts val="1200"/>
              </a:spcAft>
              <a:buFont typeface="Wingdings" panose="05000000000000000000" pitchFamily="2" charset="2"/>
              <a:buChar char="§"/>
              <a:defRPr sz="1500">
                <a:solidFill>
                  <a:srgbClr val="000000"/>
                </a:solidFill>
              </a:defRPr>
            </a:pPr>
            <a:r>
              <a:rPr lang="en-US" sz="1500" dirty="0">
                <a:solidFill>
                  <a:srgbClr val="000000"/>
                </a:solidFill>
                <a:latin typeface="Arial" panose="020B0604020202020204" pitchFamily="34" charset="0"/>
                <a:cs typeface="Arial" panose="020B0604020202020204" pitchFamily="34" charset="0"/>
              </a:rPr>
              <a:t>Rapid deployment scenarios</a:t>
            </a:r>
          </a:p>
          <a:p>
            <a:pPr marL="285750" lvl="0" indent="-285750">
              <a:spcAft>
                <a:spcPts val="1200"/>
              </a:spcAft>
              <a:buFont typeface="Wingdings" panose="05000000000000000000" pitchFamily="2" charset="2"/>
              <a:buChar char="§"/>
              <a:defRPr sz="1500">
                <a:solidFill>
                  <a:srgbClr val="000000"/>
                </a:solidFill>
              </a:defRPr>
            </a:pPr>
            <a:r>
              <a:rPr lang="en-US" sz="1500" dirty="0">
                <a:solidFill>
                  <a:srgbClr val="000000"/>
                </a:solidFill>
                <a:latin typeface="Arial" panose="020B0604020202020204" pitchFamily="34" charset="0"/>
                <a:cs typeface="Arial" panose="020B0604020202020204" pitchFamily="34" charset="0"/>
              </a:rPr>
              <a:t>On-the-fly in-fill coverage</a:t>
            </a:r>
          </a:p>
          <a:p>
            <a:pPr marL="285750" lvl="0" indent="-285750">
              <a:spcAft>
                <a:spcPts val="1200"/>
              </a:spcAft>
              <a:buFont typeface="Wingdings" panose="05000000000000000000" pitchFamily="2" charset="2"/>
              <a:buChar char="§"/>
              <a:defRPr sz="1500">
                <a:solidFill>
                  <a:srgbClr val="000000"/>
                </a:solidFill>
              </a:defRPr>
            </a:pPr>
            <a:r>
              <a:rPr lang="en-US" sz="1500" dirty="0">
                <a:solidFill>
                  <a:srgbClr val="000000"/>
                </a:solidFill>
                <a:latin typeface="Arial" panose="020B0604020202020204" pitchFamily="34" charset="0"/>
                <a:cs typeface="Arial" panose="020B0604020202020204" pitchFamily="34" charset="0"/>
              </a:rPr>
              <a:t>Motorola ATAC Voting Core integration via RIC-M P25 to V.24 Conversion</a:t>
            </a:r>
          </a:p>
          <a:p>
            <a:pPr marL="0" indent="0">
              <a:buNone/>
            </a:pPr>
            <a:endParaRPr lang="en-US" dirty="0">
              <a:solidFill>
                <a:srgbClr val="000000"/>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cstate="print">
            <a:extLst>
              <a:ext uri="{BEBA8EAE-BF5A-486C-A8C5-ECC9F3942E4B}">
                <a14:imgProps xmlns:a14="http://schemas.microsoft.com/office/drawing/2010/main">
                  <a14:imgLayer r:embed="rId3">
                    <a14:imgEffect>
                      <a14:backgroundRemoval t="32297" b="84619" l="21815" r="71246"/>
                    </a14:imgEffect>
                  </a14:imgLayer>
                </a14:imgProps>
              </a:ext>
              <a:ext uri="{28A0092B-C50C-407E-A947-70E740481C1C}">
                <a14:useLocalDpi xmlns:a14="http://schemas.microsoft.com/office/drawing/2010/main" val="0"/>
              </a:ext>
            </a:extLst>
          </a:blip>
          <a:stretch>
            <a:fillRect/>
          </a:stretch>
        </p:blipFill>
        <p:spPr>
          <a:xfrm>
            <a:off x="7521206" y="-638897"/>
            <a:ext cx="6638917" cy="4431003"/>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6526" y="-24184"/>
            <a:ext cx="6176841" cy="7632579"/>
          </a:xfrm>
          <a:prstGeom prst="rect">
            <a:avLst/>
          </a:prstGeom>
        </p:spPr>
      </p:pic>
      <p:pic>
        <p:nvPicPr>
          <p:cNvPr id="21" name="Picture 20"/>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196" b="92462" l="24059" r="65986"/>
                    </a14:imgEffect>
                  </a14:imgLayer>
                </a14:imgProps>
              </a:ext>
              <a:ext uri="{28A0092B-C50C-407E-A947-70E740481C1C}">
                <a14:useLocalDpi xmlns:a14="http://schemas.microsoft.com/office/drawing/2010/main" val="0"/>
              </a:ext>
            </a:extLst>
          </a:blip>
          <a:srcRect l="19391" t="4687" r="33664" b="4153"/>
          <a:stretch/>
        </p:blipFill>
        <p:spPr>
          <a:xfrm>
            <a:off x="9057497" y="4704348"/>
            <a:ext cx="1530078" cy="4451684"/>
          </a:xfrm>
          <a:prstGeom prst="rect">
            <a:avLst/>
          </a:prstGeom>
        </p:spPr>
      </p:pic>
      <p:pic>
        <p:nvPicPr>
          <p:cNvPr id="22" name="Picture 21"/>
          <p:cNvPicPr>
            <a:picLocks noChangeAspect="1"/>
          </p:cNvPicPr>
          <p:nvPr/>
        </p:nvPicPr>
        <p:blipFill>
          <a:blip r:embed="rId7" cstate="print">
            <a:extLst>
              <a:ext uri="{BEBA8EAE-BF5A-486C-A8C5-ECC9F3942E4B}">
                <a14:imgProps xmlns:a14="http://schemas.microsoft.com/office/drawing/2010/main">
                  <a14:imgLayer r:embed="rId8">
                    <a14:imgEffect>
                      <a14:backgroundRemoval t="1960" b="97103" l="15586" r="78157"/>
                    </a14:imgEffect>
                  </a14:imgLayer>
                </a14:imgProps>
              </a:ext>
              <a:ext uri="{28A0092B-C50C-407E-A947-70E740481C1C}">
                <a14:useLocalDpi xmlns:a14="http://schemas.microsoft.com/office/drawing/2010/main" val="0"/>
              </a:ext>
            </a:extLst>
          </a:blip>
          <a:stretch>
            <a:fillRect/>
          </a:stretch>
        </p:blipFill>
        <p:spPr>
          <a:xfrm>
            <a:off x="12828919" y="6485020"/>
            <a:ext cx="4511343" cy="3010999"/>
          </a:xfrm>
          <a:prstGeom prst="rect">
            <a:avLst/>
          </a:prstGeom>
        </p:spPr>
      </p:pic>
    </p:spTree>
    <p:extLst>
      <p:ext uri="{BB962C8B-B14F-4D97-AF65-F5344CB8AC3E}">
        <p14:creationId xmlns:p14="http://schemas.microsoft.com/office/powerpoint/2010/main" val="402223696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p:txBody>
          <a:bodyPr/>
          <a:lstStyle/>
          <a:p>
            <a:r>
              <a:rPr lang="en-US" sz="2400" dirty="0"/>
              <a:t>THE MT-4E SERIES INFRASTRUCTURE IN A ROBUST RAPIDLY DEPLOYABLE PACKAGE</a:t>
            </a:r>
          </a:p>
        </p:txBody>
      </p:sp>
      <p:sp>
        <p:nvSpPr>
          <p:cNvPr id="9" name="Text Placeholder 8"/>
          <p:cNvSpPr>
            <a:spLocks noGrp="1"/>
          </p:cNvSpPr>
          <p:nvPr>
            <p:ph type="body" sz="quarter" idx="10"/>
          </p:nvPr>
        </p:nvSpPr>
        <p:spPr>
          <a:xfrm>
            <a:off x="549275" y="878710"/>
            <a:ext cx="5333233" cy="523220"/>
          </a:xfrm>
        </p:spPr>
        <p:txBody>
          <a:bodyPr/>
          <a:lstStyle/>
          <a:p>
            <a:r>
              <a:rPr lang="en-AU" dirty="0">
                <a:latin typeface="Arial Narrow" panose="020B0606020202030204" pitchFamily="34" charset="0"/>
              </a:rPr>
              <a:t>ET SERIES TRANSPORTABLES </a:t>
            </a:r>
          </a:p>
        </p:txBody>
      </p:sp>
      <p:sp>
        <p:nvSpPr>
          <p:cNvPr id="8" name="Title 7"/>
          <p:cNvSpPr>
            <a:spLocks noGrp="1"/>
          </p:cNvSpPr>
          <p:nvPr>
            <p:ph type="title"/>
          </p:nvPr>
        </p:nvSpPr>
        <p:spPr>
          <a:xfrm>
            <a:off x="0" y="256086"/>
            <a:ext cx="7620966" cy="646331"/>
          </a:xfrm>
        </p:spPr>
        <p:txBody>
          <a:bodyPr/>
          <a:lstStyle/>
          <a:p>
            <a:r>
              <a:rPr lang="en-AU" dirty="0"/>
              <a:t>Components of your solution</a:t>
            </a:r>
          </a:p>
        </p:txBody>
      </p:sp>
      <p:sp>
        <p:nvSpPr>
          <p:cNvPr id="18" name="Text Placeholder 11"/>
          <p:cNvSpPr>
            <a:spLocks noGrp="1"/>
          </p:cNvSpPr>
          <p:nvPr>
            <p:ph type="body" sz="quarter" idx="14"/>
          </p:nvPr>
        </p:nvSpPr>
        <p:spPr>
          <a:xfrm>
            <a:off x="549275" y="3748122"/>
            <a:ext cx="3833154" cy="3928025"/>
          </a:xfrm>
        </p:spPr>
        <p:txBody>
          <a:bodyPr/>
          <a:lstStyle/>
          <a:p>
            <a:pPr marL="0" indent="0">
              <a:buNone/>
            </a:pPr>
            <a:r>
              <a:rPr lang="en-AU" b="1" dirty="0"/>
              <a:t>Features:</a:t>
            </a:r>
          </a:p>
          <a:p>
            <a:pPr lvl="0"/>
            <a:r>
              <a:rPr lang="en-US" dirty="0"/>
              <a:t>All the benefits of the MT-4E series in a transportable package</a:t>
            </a:r>
          </a:p>
          <a:p>
            <a:pPr lvl="0"/>
            <a:r>
              <a:rPr lang="en-US" dirty="0"/>
              <a:t>All cases utilize proper base station and repeater infrastructure, providing superior performance over handheld or mobile based units</a:t>
            </a:r>
          </a:p>
          <a:p>
            <a:pPr lvl="0"/>
            <a:r>
              <a:rPr lang="en-US" dirty="0"/>
              <a:t>Rugged construction</a:t>
            </a:r>
          </a:p>
          <a:p>
            <a:pPr lvl="0"/>
            <a:r>
              <a:rPr lang="en-US" dirty="0" err="1"/>
              <a:t>HiveNet</a:t>
            </a:r>
            <a:r>
              <a:rPr lang="en-US" dirty="0"/>
              <a:t>© transportable networking functionality</a:t>
            </a:r>
          </a:p>
        </p:txBody>
      </p:sp>
      <p:sp>
        <p:nvSpPr>
          <p:cNvPr id="19" name="Text Placeholder 13"/>
          <p:cNvSpPr>
            <a:spLocks noGrp="1"/>
          </p:cNvSpPr>
          <p:nvPr>
            <p:ph type="body" sz="quarter" idx="4294967295"/>
          </p:nvPr>
        </p:nvSpPr>
        <p:spPr>
          <a:xfrm>
            <a:off x="4425950" y="3792106"/>
            <a:ext cx="3833154" cy="4675794"/>
          </a:xfrm>
          <a:prstGeom prst="rect">
            <a:avLst/>
          </a:prstGeom>
        </p:spPr>
        <p:txBody>
          <a:bodyPr/>
          <a:lstStyle/>
          <a:p>
            <a:pPr marL="0" lvl="0" indent="0">
              <a:spcAft>
                <a:spcPts val="1200"/>
              </a:spcAft>
              <a:buNone/>
            </a:pPr>
            <a:r>
              <a:rPr lang="en-AU" sz="1600" b="1" dirty="0">
                <a:solidFill>
                  <a:srgbClr val="D6D5D5">
                    <a:lumMod val="10000"/>
                  </a:srgbClr>
                </a:solidFill>
              </a:rPr>
              <a:t>Typical Applications:</a:t>
            </a:r>
          </a:p>
          <a:p>
            <a:pPr marL="285750" lvl="0" indent="-285750">
              <a:spcAft>
                <a:spcPts val="1200"/>
              </a:spcAft>
              <a:buFont typeface="Wingdings" panose="05000000000000000000" pitchFamily="2" charset="2"/>
              <a:buChar char="§"/>
            </a:pPr>
            <a:r>
              <a:rPr lang="en-US" sz="1600" dirty="0">
                <a:solidFill>
                  <a:srgbClr val="D6D5D5">
                    <a:lumMod val="10000"/>
                  </a:srgbClr>
                </a:solidFill>
              </a:rPr>
              <a:t>Special Event / Tactical deployments</a:t>
            </a:r>
          </a:p>
          <a:p>
            <a:pPr marL="285750" lvl="0" indent="-285750">
              <a:spcAft>
                <a:spcPts val="1200"/>
              </a:spcAft>
              <a:buFont typeface="Wingdings" panose="05000000000000000000" pitchFamily="2" charset="2"/>
              <a:buChar char="§"/>
            </a:pPr>
            <a:r>
              <a:rPr lang="en-US" sz="1600" dirty="0">
                <a:solidFill>
                  <a:srgbClr val="D6D5D5">
                    <a:lumMod val="10000"/>
                  </a:srgbClr>
                </a:solidFill>
              </a:rPr>
              <a:t>First Response situational deployments</a:t>
            </a:r>
          </a:p>
          <a:p>
            <a:pPr marL="285750" lvl="0" indent="-285750">
              <a:spcAft>
                <a:spcPts val="1200"/>
              </a:spcAft>
              <a:buFont typeface="Wingdings" panose="05000000000000000000" pitchFamily="2" charset="2"/>
              <a:buChar char="§"/>
            </a:pPr>
            <a:r>
              <a:rPr lang="en-US" sz="1600" dirty="0">
                <a:solidFill>
                  <a:srgbClr val="D6D5D5">
                    <a:lumMod val="10000"/>
                  </a:srgbClr>
                </a:solidFill>
              </a:rPr>
              <a:t>Rapid deployment scenarios</a:t>
            </a:r>
          </a:p>
          <a:p>
            <a:pPr marL="285750" lvl="0" indent="-285750">
              <a:spcAft>
                <a:spcPts val="1200"/>
              </a:spcAft>
              <a:buFont typeface="Wingdings" panose="05000000000000000000" pitchFamily="2" charset="2"/>
              <a:buChar char="§"/>
            </a:pPr>
            <a:r>
              <a:rPr lang="en-US" sz="1600" dirty="0">
                <a:solidFill>
                  <a:srgbClr val="D6D5D5">
                    <a:lumMod val="10000"/>
                  </a:srgbClr>
                </a:solidFill>
              </a:rPr>
              <a:t>On-the-fly in-fill coverage</a:t>
            </a:r>
          </a:p>
          <a:p>
            <a:pPr marL="285750" lvl="0" indent="-285750">
              <a:spcAft>
                <a:spcPts val="1200"/>
              </a:spcAft>
              <a:buFont typeface="Wingdings" panose="05000000000000000000" pitchFamily="2" charset="2"/>
              <a:buChar char="§"/>
            </a:pPr>
            <a:r>
              <a:rPr lang="en-US" sz="1600" dirty="0" err="1">
                <a:solidFill>
                  <a:srgbClr val="D6D5D5">
                    <a:lumMod val="10000"/>
                  </a:srgbClr>
                </a:solidFill>
              </a:rPr>
              <a:t>Trunking</a:t>
            </a:r>
            <a:r>
              <a:rPr lang="en-US" sz="1600" dirty="0">
                <a:solidFill>
                  <a:srgbClr val="D6D5D5">
                    <a:lumMod val="10000"/>
                  </a:srgbClr>
                </a:solidFill>
              </a:rPr>
              <a:t>, Voting and Simulcast</a:t>
            </a:r>
          </a:p>
          <a:p>
            <a:pPr marL="0" lvl="0" indent="0">
              <a:buNone/>
            </a:pPr>
            <a:endParaRPr lang="en-AU" dirty="0"/>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0254" y="700722"/>
            <a:ext cx="4021350" cy="2682418"/>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43777" y="523162"/>
            <a:ext cx="2341512" cy="3510280"/>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1797" y="2724713"/>
            <a:ext cx="4623318" cy="6931052"/>
          </a:xfrm>
          <a:prstGeom prst="rect">
            <a:avLst/>
          </a:prstGeom>
        </p:spPr>
      </p:pic>
    </p:spTree>
    <p:extLst>
      <p:ext uri="{BB962C8B-B14F-4D97-AF65-F5344CB8AC3E}">
        <p14:creationId xmlns:p14="http://schemas.microsoft.com/office/powerpoint/2010/main" val="3377472158"/>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p:txBody>
          <a:bodyPr/>
          <a:lstStyle/>
          <a:p>
            <a:r>
              <a:rPr lang="en-US" sz="2400" dirty="0"/>
              <a:t>A TRUSTED AND RELIABLE </a:t>
            </a:r>
          </a:p>
          <a:p>
            <a:r>
              <a:rPr lang="en-US" sz="2400" dirty="0"/>
              <a:t>MASS NOTIFICATION SYSTEM</a:t>
            </a:r>
          </a:p>
        </p:txBody>
      </p:sp>
      <p:sp>
        <p:nvSpPr>
          <p:cNvPr id="9" name="Text Placeholder 8"/>
          <p:cNvSpPr>
            <a:spLocks noGrp="1"/>
          </p:cNvSpPr>
          <p:nvPr>
            <p:ph type="body" sz="quarter" idx="10"/>
          </p:nvPr>
        </p:nvSpPr>
        <p:spPr>
          <a:xfrm>
            <a:off x="549275" y="878710"/>
            <a:ext cx="2071738" cy="523220"/>
          </a:xfrm>
        </p:spPr>
        <p:txBody>
          <a:bodyPr/>
          <a:lstStyle/>
          <a:p>
            <a:r>
              <a:rPr lang="en-AU" dirty="0">
                <a:latin typeface="Arial Narrow" panose="020B0606020202030204" pitchFamily="34" charset="0"/>
              </a:rPr>
              <a:t>PAGING</a:t>
            </a:r>
          </a:p>
        </p:txBody>
      </p:sp>
      <p:sp>
        <p:nvSpPr>
          <p:cNvPr id="8" name="Title 7"/>
          <p:cNvSpPr>
            <a:spLocks noGrp="1"/>
          </p:cNvSpPr>
          <p:nvPr>
            <p:ph type="title"/>
          </p:nvPr>
        </p:nvSpPr>
        <p:spPr>
          <a:xfrm>
            <a:off x="0" y="256086"/>
            <a:ext cx="7616284" cy="646331"/>
          </a:xfrm>
        </p:spPr>
        <p:txBody>
          <a:bodyPr/>
          <a:lstStyle/>
          <a:p>
            <a:r>
              <a:rPr lang="en-AU" dirty="0"/>
              <a:t>Components of your solution</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43893">
            <a:off x="9225589" y="2599882"/>
            <a:ext cx="7822338" cy="398842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386979">
            <a:off x="10845655" y="6366845"/>
            <a:ext cx="3939563" cy="2626000"/>
          </a:xfrm>
          <a:prstGeom prst="rect">
            <a:avLst/>
          </a:prstGeom>
        </p:spPr>
      </p:pic>
      <p:sp>
        <p:nvSpPr>
          <p:cNvPr id="14" name="Text Placeholder 11"/>
          <p:cNvSpPr>
            <a:spLocks noGrp="1"/>
          </p:cNvSpPr>
          <p:nvPr>
            <p:ph type="body" sz="quarter" idx="14"/>
          </p:nvPr>
        </p:nvSpPr>
        <p:spPr>
          <a:xfrm>
            <a:off x="549275" y="3748122"/>
            <a:ext cx="3833154" cy="3928025"/>
          </a:xfrm>
        </p:spPr>
        <p:txBody>
          <a:bodyPr/>
          <a:lstStyle/>
          <a:p>
            <a:pPr marL="0" indent="0">
              <a:buNone/>
            </a:pPr>
            <a:r>
              <a:rPr lang="en-AU" b="1" dirty="0"/>
              <a:t>Features:</a:t>
            </a:r>
          </a:p>
          <a:p>
            <a:pPr lvl="0"/>
            <a:r>
              <a:rPr lang="en-US" dirty="0"/>
              <a:t>Infrastructure based on our robust MT-4E Series infrastructure platform</a:t>
            </a:r>
          </a:p>
          <a:p>
            <a:pPr lvl="0"/>
            <a:r>
              <a:rPr lang="en-US" dirty="0"/>
              <a:t>Multiple Digital paging formats supported, including POCSAG, FLEX, Mark </a:t>
            </a:r>
            <a:r>
              <a:rPr lang="en-US" dirty="0" err="1"/>
              <a:t>xVx</a:t>
            </a:r>
            <a:r>
              <a:rPr lang="en-US" dirty="0"/>
              <a:t>, APOC, etc.</a:t>
            </a:r>
          </a:p>
          <a:p>
            <a:pPr lvl="0"/>
            <a:r>
              <a:rPr lang="en-US" dirty="0"/>
              <a:t>Analog paging support for 2 Tone and 5/6 Tone</a:t>
            </a:r>
          </a:p>
          <a:p>
            <a:pPr lvl="0"/>
            <a:r>
              <a:rPr lang="en-US" dirty="0"/>
              <a:t>Simulcasting options available for multiple stations operating a single frequency</a:t>
            </a:r>
          </a:p>
        </p:txBody>
      </p:sp>
      <p:sp>
        <p:nvSpPr>
          <p:cNvPr id="16" name="Text Placeholder 13"/>
          <p:cNvSpPr>
            <a:spLocks noGrp="1"/>
          </p:cNvSpPr>
          <p:nvPr>
            <p:ph type="body" sz="quarter" idx="4294967295"/>
          </p:nvPr>
        </p:nvSpPr>
        <p:spPr>
          <a:xfrm>
            <a:off x="4425950" y="3792106"/>
            <a:ext cx="3833154" cy="3150115"/>
          </a:xfrm>
          <a:prstGeom prst="rect">
            <a:avLst/>
          </a:prstGeom>
        </p:spPr>
        <p:txBody>
          <a:bodyPr/>
          <a:lstStyle/>
          <a:p>
            <a:pPr marL="0" lvl="0" indent="0">
              <a:spcAft>
                <a:spcPts val="1200"/>
              </a:spcAft>
              <a:buNone/>
            </a:pPr>
            <a:r>
              <a:rPr lang="en-AU" sz="1600" b="1" dirty="0">
                <a:solidFill>
                  <a:srgbClr val="D6D5D5">
                    <a:lumMod val="10000"/>
                  </a:srgbClr>
                </a:solidFill>
              </a:rPr>
              <a:t>Typical Applications:</a:t>
            </a:r>
          </a:p>
          <a:p>
            <a:pPr marL="285750" lvl="0" indent="-285750">
              <a:spcAft>
                <a:spcPts val="1200"/>
              </a:spcAft>
              <a:buFont typeface="Wingdings" panose="05000000000000000000" pitchFamily="2" charset="2"/>
              <a:buChar char="§"/>
            </a:pPr>
            <a:r>
              <a:rPr lang="en-US" sz="1600" dirty="0">
                <a:solidFill>
                  <a:srgbClr val="D6D5D5">
                    <a:lumMod val="10000"/>
                  </a:srgbClr>
                </a:solidFill>
              </a:rPr>
              <a:t>Mass notification </a:t>
            </a:r>
          </a:p>
          <a:p>
            <a:pPr marL="285750" lvl="0" indent="-285750">
              <a:spcAft>
                <a:spcPts val="1200"/>
              </a:spcAft>
              <a:buFont typeface="Wingdings" panose="05000000000000000000" pitchFamily="2" charset="2"/>
              <a:buChar char="§"/>
            </a:pPr>
            <a:r>
              <a:rPr lang="en-US" sz="1600" dirty="0">
                <a:solidFill>
                  <a:srgbClr val="D6D5D5">
                    <a:lumMod val="10000"/>
                  </a:srgbClr>
                </a:solidFill>
              </a:rPr>
              <a:t>Simple remote equipment control</a:t>
            </a:r>
          </a:p>
          <a:p>
            <a:pPr marL="0" lvl="0" indent="0">
              <a:buNone/>
            </a:pPr>
            <a:endParaRPr lang="en-US" dirty="0"/>
          </a:p>
        </p:txBody>
      </p:sp>
    </p:spTree>
    <p:extLst>
      <p:ext uri="{BB962C8B-B14F-4D97-AF65-F5344CB8AC3E}">
        <p14:creationId xmlns:p14="http://schemas.microsoft.com/office/powerpoint/2010/main" val="207640855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8" name="Shape 1398"/>
          <p:cNvSpPr/>
          <p:nvPr/>
        </p:nvSpPr>
        <p:spPr>
          <a:xfrm>
            <a:off x="911892" y="2518272"/>
            <a:ext cx="9735443" cy="5382243"/>
          </a:xfrm>
          <a:prstGeom prst="rect">
            <a:avLst/>
          </a:prstGeom>
          <a:ln w="3175">
            <a:miter lim="400000"/>
          </a:ln>
          <a:extLst>
            <a:ext uri="{C572A759-6A51-4108-AA02-DFA0A04FC94B}">
              <ma14:wrappingTextBoxFlag xmlns="" xmlns:ma14="http://schemas.microsoft.com/office/mac/drawingml/2011/main" val="1"/>
            </a:ext>
          </a:extLst>
        </p:spPr>
        <p:txBody>
          <a:bodyPr wrap="square" lIns="28575" tIns="28575" rIns="28575" bIns="28575" anchor="ctr">
            <a:spAutoFit/>
          </a:bodyPr>
          <a:lstStyle/>
          <a:p>
            <a:pPr>
              <a:spcAft>
                <a:spcPts val="600"/>
              </a:spcAft>
              <a:defRPr>
                <a:solidFill>
                  <a:srgbClr val="FFFFFF"/>
                </a:solidFill>
              </a:defRPr>
            </a:pPr>
            <a:r>
              <a:rPr sz="2200" dirty="0"/>
              <a:t>Your closest contact:</a:t>
            </a:r>
            <a:r>
              <a:rPr lang="en-AU" sz="2200" dirty="0"/>
              <a:t> </a:t>
            </a:r>
            <a:r>
              <a:rPr lang="en-AU" sz="2200" dirty="0">
                <a:solidFill>
                  <a:srgbClr val="FFFF00"/>
                </a:solidFill>
              </a:rPr>
              <a:t>NVIS Communications, LLC./CODAN Consulting Div.</a:t>
            </a:r>
            <a:endParaRPr sz="2200" dirty="0">
              <a:solidFill>
                <a:srgbClr val="FFFF00"/>
              </a:solidFill>
            </a:endParaRPr>
          </a:p>
          <a:p>
            <a:pPr>
              <a:spcAft>
                <a:spcPts val="600"/>
              </a:spcAft>
              <a:defRPr>
                <a:solidFill>
                  <a:srgbClr val="FFFFFF"/>
                </a:solidFill>
              </a:defRPr>
            </a:pPr>
            <a:r>
              <a:rPr sz="2200" dirty="0"/>
              <a:t>Phone:</a:t>
            </a:r>
            <a:r>
              <a:rPr lang="en-AU" sz="2200" dirty="0"/>
              <a:t> </a:t>
            </a:r>
            <a:r>
              <a:rPr lang="en-AU" sz="2200" dirty="0">
                <a:solidFill>
                  <a:srgbClr val="FFFF00"/>
                </a:solidFill>
              </a:rPr>
              <a:t>703-729-1068</a:t>
            </a:r>
          </a:p>
          <a:p>
            <a:pPr>
              <a:spcAft>
                <a:spcPts val="600"/>
              </a:spcAft>
              <a:defRPr>
                <a:solidFill>
                  <a:srgbClr val="FFFFFF"/>
                </a:solidFill>
              </a:defRPr>
            </a:pPr>
            <a:r>
              <a:rPr lang="en-AU" sz="2200" dirty="0">
                <a:solidFill>
                  <a:srgbClr val="FFFF00"/>
                </a:solidFill>
              </a:rPr>
              <a:t>Locations:</a:t>
            </a:r>
          </a:p>
          <a:p>
            <a:pPr>
              <a:spcAft>
                <a:spcPts val="600"/>
              </a:spcAft>
              <a:defRPr>
                <a:solidFill>
                  <a:srgbClr val="FFFFFF"/>
                </a:solidFill>
              </a:defRPr>
            </a:pPr>
            <a:r>
              <a:rPr lang="en-AU" sz="2200" dirty="0">
                <a:solidFill>
                  <a:srgbClr val="FFFF00"/>
                </a:solidFill>
              </a:rPr>
              <a:t>Alaska</a:t>
            </a:r>
          </a:p>
          <a:p>
            <a:pPr>
              <a:spcAft>
                <a:spcPts val="600"/>
              </a:spcAft>
              <a:defRPr>
                <a:solidFill>
                  <a:srgbClr val="FFFFFF"/>
                </a:solidFill>
              </a:defRPr>
            </a:pPr>
            <a:r>
              <a:rPr lang="en-AU" sz="2200" dirty="0">
                <a:solidFill>
                  <a:srgbClr val="FFFF00"/>
                </a:solidFill>
              </a:rPr>
              <a:t>Arkansas</a:t>
            </a:r>
          </a:p>
          <a:p>
            <a:pPr>
              <a:spcAft>
                <a:spcPts val="600"/>
              </a:spcAft>
              <a:defRPr>
                <a:solidFill>
                  <a:srgbClr val="FFFFFF"/>
                </a:solidFill>
              </a:defRPr>
            </a:pPr>
            <a:r>
              <a:rPr lang="en-AU" sz="2200" dirty="0">
                <a:solidFill>
                  <a:srgbClr val="FFFF00"/>
                </a:solidFill>
              </a:rPr>
              <a:t>California</a:t>
            </a:r>
          </a:p>
          <a:p>
            <a:pPr>
              <a:spcAft>
                <a:spcPts val="600"/>
              </a:spcAft>
              <a:defRPr>
                <a:solidFill>
                  <a:srgbClr val="FFFFFF"/>
                </a:solidFill>
              </a:defRPr>
            </a:pPr>
            <a:r>
              <a:rPr lang="en-AU" sz="2200" dirty="0">
                <a:solidFill>
                  <a:srgbClr val="FFFF00"/>
                </a:solidFill>
              </a:rPr>
              <a:t>Florida</a:t>
            </a:r>
          </a:p>
          <a:p>
            <a:pPr>
              <a:spcAft>
                <a:spcPts val="600"/>
              </a:spcAft>
              <a:defRPr>
                <a:solidFill>
                  <a:srgbClr val="FFFFFF"/>
                </a:solidFill>
              </a:defRPr>
            </a:pPr>
            <a:r>
              <a:rPr lang="en-AU" sz="2200" dirty="0">
                <a:solidFill>
                  <a:srgbClr val="FFFF00"/>
                </a:solidFill>
              </a:rPr>
              <a:t>Hawaii</a:t>
            </a:r>
          </a:p>
          <a:p>
            <a:pPr>
              <a:spcAft>
                <a:spcPts val="600"/>
              </a:spcAft>
              <a:defRPr>
                <a:solidFill>
                  <a:srgbClr val="FFFFFF"/>
                </a:solidFill>
              </a:defRPr>
            </a:pPr>
            <a:r>
              <a:rPr lang="en-AU" sz="2200" dirty="0">
                <a:solidFill>
                  <a:srgbClr val="FFFF00"/>
                </a:solidFill>
              </a:rPr>
              <a:t>Oregon</a:t>
            </a:r>
          </a:p>
          <a:p>
            <a:pPr>
              <a:spcAft>
                <a:spcPts val="600"/>
              </a:spcAft>
              <a:defRPr>
                <a:solidFill>
                  <a:srgbClr val="FFFFFF"/>
                </a:solidFill>
              </a:defRPr>
            </a:pPr>
            <a:r>
              <a:rPr lang="en-AU" sz="2200" dirty="0">
                <a:solidFill>
                  <a:srgbClr val="FFFF00"/>
                </a:solidFill>
              </a:rPr>
              <a:t>Texas</a:t>
            </a:r>
          </a:p>
          <a:p>
            <a:pPr>
              <a:spcAft>
                <a:spcPts val="600"/>
              </a:spcAft>
              <a:defRPr>
                <a:solidFill>
                  <a:srgbClr val="FFFFFF"/>
                </a:solidFill>
              </a:defRPr>
            </a:pPr>
            <a:r>
              <a:rPr lang="en-AU" sz="2200" dirty="0">
                <a:solidFill>
                  <a:srgbClr val="FFFF00"/>
                </a:solidFill>
              </a:rPr>
              <a:t>Virginia</a:t>
            </a:r>
          </a:p>
          <a:p>
            <a:pPr>
              <a:spcAft>
                <a:spcPts val="600"/>
              </a:spcAft>
              <a:defRPr>
                <a:solidFill>
                  <a:srgbClr val="FFFFFF"/>
                </a:solidFill>
              </a:defRPr>
            </a:pPr>
            <a:r>
              <a:rPr lang="en-AU" sz="2200" dirty="0">
                <a:solidFill>
                  <a:srgbClr val="FFFF00"/>
                </a:solidFill>
              </a:rPr>
              <a:t>Washington</a:t>
            </a:r>
          </a:p>
          <a:p>
            <a:pPr>
              <a:spcAft>
                <a:spcPts val="600"/>
              </a:spcAft>
              <a:defRPr>
                <a:solidFill>
                  <a:srgbClr val="FFFFFF"/>
                </a:solidFill>
              </a:defRPr>
            </a:pPr>
            <a:endParaRPr lang="en-AU" sz="2200" dirty="0">
              <a:solidFill>
                <a:srgbClr val="FFFF00"/>
              </a:solidFill>
            </a:endParaRPr>
          </a:p>
        </p:txBody>
      </p:sp>
      <p:sp>
        <p:nvSpPr>
          <p:cNvPr id="1399" name="Shape 1399"/>
          <p:cNvSpPr/>
          <p:nvPr/>
        </p:nvSpPr>
        <p:spPr>
          <a:xfrm>
            <a:off x="5656131" y="4622956"/>
            <a:ext cx="3129408" cy="4489691"/>
          </a:xfrm>
          <a:prstGeom prst="rect">
            <a:avLst/>
          </a:prstGeom>
          <a:ln w="3175">
            <a:miter lim="400000"/>
          </a:ln>
          <a:extLst>
            <a:ext uri="{C572A759-6A51-4108-AA02-DFA0A04FC94B}">
              <ma14:wrappingTextBoxFlag xmlns="" xmlns:ma14="http://schemas.microsoft.com/office/mac/drawingml/2011/main" val="1"/>
            </a:ext>
          </a:extLst>
        </p:spPr>
        <p:txBody>
          <a:bodyPr lIns="28575" tIns="28575" rIns="28575" bIns="28575" anchor="ctr">
            <a:spAutoFit/>
          </a:bodyPr>
          <a:lstStyle/>
          <a:p>
            <a:pPr algn="r">
              <a:defRPr>
                <a:solidFill>
                  <a:srgbClr val="FFFFFF"/>
                </a:solidFill>
              </a:defRPr>
            </a:pPr>
            <a:r>
              <a:rPr lang="en-US" sz="1800" b="1" dirty="0"/>
              <a:t>Australian Offi</a:t>
            </a:r>
            <a:r>
              <a:rPr sz="1800" b="1" dirty="0"/>
              <a:t>ce:</a:t>
            </a:r>
          </a:p>
          <a:p>
            <a:pPr algn="r">
              <a:defRPr>
                <a:solidFill>
                  <a:srgbClr val="FFFFFF"/>
                </a:solidFill>
              </a:defRPr>
            </a:pPr>
            <a:r>
              <a:rPr lang="en-US" sz="1800" dirty="0"/>
              <a:t>2 Second Avenue</a:t>
            </a:r>
          </a:p>
          <a:p>
            <a:pPr algn="r">
              <a:defRPr>
                <a:solidFill>
                  <a:srgbClr val="FFFFFF"/>
                </a:solidFill>
              </a:defRPr>
            </a:pPr>
            <a:r>
              <a:rPr lang="en-US" sz="1800" dirty="0"/>
              <a:t>Technology Park</a:t>
            </a:r>
          </a:p>
          <a:p>
            <a:pPr algn="r">
              <a:defRPr>
                <a:solidFill>
                  <a:srgbClr val="FFFFFF"/>
                </a:solidFill>
              </a:defRPr>
            </a:pPr>
            <a:r>
              <a:rPr lang="en-US" sz="1800" dirty="0" err="1"/>
              <a:t>Mawson</a:t>
            </a:r>
            <a:r>
              <a:rPr lang="en-US" sz="1800" dirty="0"/>
              <a:t> Lakes, SA, 5095</a:t>
            </a:r>
          </a:p>
          <a:p>
            <a:pPr algn="r">
              <a:defRPr>
                <a:solidFill>
                  <a:srgbClr val="FFFFFF"/>
                </a:solidFill>
              </a:defRPr>
            </a:pPr>
            <a:endParaRPr lang="en-US" sz="1800" dirty="0"/>
          </a:p>
          <a:p>
            <a:pPr algn="r">
              <a:defRPr>
                <a:solidFill>
                  <a:srgbClr val="FFFFFF"/>
                </a:solidFill>
              </a:defRPr>
            </a:pPr>
            <a:r>
              <a:rPr lang="en-US" sz="1800" b="1" dirty="0"/>
              <a:t>Dubai Office:</a:t>
            </a:r>
          </a:p>
          <a:p>
            <a:pPr algn="r">
              <a:defRPr>
                <a:solidFill>
                  <a:srgbClr val="FFFFFF"/>
                </a:solidFill>
              </a:defRPr>
            </a:pPr>
            <a:r>
              <a:rPr lang="en-US" sz="1800" dirty="0"/>
              <a:t>305-306, Tower BB1, </a:t>
            </a:r>
            <a:r>
              <a:rPr lang="en-US" sz="1800" dirty="0" err="1"/>
              <a:t>Mazaya</a:t>
            </a:r>
            <a:r>
              <a:rPr lang="en-US" sz="1800" dirty="0"/>
              <a:t> Business Avenue</a:t>
            </a:r>
          </a:p>
          <a:p>
            <a:pPr algn="r">
              <a:defRPr>
                <a:solidFill>
                  <a:srgbClr val="FFFFFF"/>
                </a:solidFill>
              </a:defRPr>
            </a:pPr>
            <a:r>
              <a:rPr lang="en-US" sz="1800" dirty="0" err="1"/>
              <a:t>Jumeirah</a:t>
            </a:r>
            <a:r>
              <a:rPr lang="en-US" sz="1800" dirty="0"/>
              <a:t> Lake Towers</a:t>
            </a:r>
          </a:p>
          <a:p>
            <a:pPr algn="r">
              <a:defRPr>
                <a:solidFill>
                  <a:srgbClr val="FFFFFF"/>
                </a:solidFill>
              </a:defRPr>
            </a:pPr>
            <a:r>
              <a:rPr lang="en-US" sz="1800" dirty="0"/>
              <a:t>Dubai UAE</a:t>
            </a:r>
          </a:p>
          <a:p>
            <a:pPr algn="r">
              <a:defRPr>
                <a:solidFill>
                  <a:srgbClr val="FFFFFF"/>
                </a:solidFill>
              </a:defRPr>
            </a:pPr>
            <a:endParaRPr lang="en-US" sz="1800" dirty="0"/>
          </a:p>
          <a:p>
            <a:pPr algn="r">
              <a:defRPr>
                <a:solidFill>
                  <a:srgbClr val="FFFFFF"/>
                </a:solidFill>
              </a:defRPr>
            </a:pPr>
            <a:r>
              <a:rPr lang="en-AU" sz="1800" b="1" dirty="0"/>
              <a:t>US Office:</a:t>
            </a:r>
          </a:p>
          <a:p>
            <a:pPr algn="r">
              <a:defRPr>
                <a:solidFill>
                  <a:srgbClr val="FFFFFF"/>
                </a:solidFill>
              </a:defRPr>
            </a:pPr>
            <a:r>
              <a:rPr lang="en-AU" sz="1800" dirty="0"/>
              <a:t>19955 Highland Vista Drive, </a:t>
            </a:r>
          </a:p>
          <a:p>
            <a:pPr algn="r">
              <a:defRPr>
                <a:solidFill>
                  <a:srgbClr val="FFFFFF"/>
                </a:solidFill>
              </a:defRPr>
            </a:pPr>
            <a:r>
              <a:rPr lang="en-AU" sz="1800" dirty="0"/>
              <a:t>Suite 145</a:t>
            </a:r>
            <a:br>
              <a:rPr lang="en-AU" sz="1800" dirty="0"/>
            </a:br>
            <a:r>
              <a:rPr lang="en-AU" sz="1800" dirty="0"/>
              <a:t>Ashburn VA 20147</a:t>
            </a:r>
            <a:br>
              <a:rPr lang="en-AU" sz="1800" dirty="0"/>
            </a:br>
            <a:r>
              <a:rPr lang="en-AU" sz="1800" dirty="0"/>
              <a:t>USA</a:t>
            </a:r>
            <a:endParaRPr sz="1800" dirty="0"/>
          </a:p>
        </p:txBody>
      </p:sp>
      <p:sp>
        <p:nvSpPr>
          <p:cNvPr id="4" name="Shape 1396"/>
          <p:cNvSpPr/>
          <p:nvPr/>
        </p:nvSpPr>
        <p:spPr>
          <a:xfrm>
            <a:off x="1044799" y="837758"/>
            <a:ext cx="2971968" cy="796372"/>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lgn="ctr" defTabSz="584200">
              <a:defRPr sz="4800">
                <a:solidFill>
                  <a:srgbClr val="FFFFFF"/>
                </a:solidFill>
                <a:latin typeface="+mj-lt"/>
                <a:ea typeface="+mj-ea"/>
                <a:cs typeface="+mj-cs"/>
                <a:sym typeface="Helvetica Neue Bold Condensed"/>
              </a:defRPr>
            </a:lvl1pPr>
          </a:lstStyle>
          <a:p>
            <a:r>
              <a:rPr b="1" dirty="0"/>
              <a:t>LET’S TALK</a:t>
            </a:r>
          </a:p>
        </p:txBody>
      </p:sp>
      <p:sp>
        <p:nvSpPr>
          <p:cNvPr id="5" name="Shape 1397"/>
          <p:cNvSpPr/>
          <p:nvPr/>
        </p:nvSpPr>
        <p:spPr>
          <a:xfrm>
            <a:off x="1043499" y="1637262"/>
            <a:ext cx="14094885" cy="919482"/>
          </a:xfrm>
          <a:prstGeom prst="rect">
            <a:avLst/>
          </a:prstGeom>
          <a:ln w="3175">
            <a:miter lim="400000"/>
          </a:ln>
          <a:extLst>
            <a:ext uri="{C572A759-6A51-4108-AA02-DFA0A04FC94B}">
              <ma14:wrappingTextBoxFlag xmlns:ma14="http://schemas.microsoft.com/office/mac/drawingml/2011/main" xmlns="" val="1"/>
            </a:ext>
          </a:extLst>
        </p:spPr>
        <p:txBody>
          <a:bodyPr wrap="square" lIns="28575" tIns="28575" rIns="28575" bIns="28575" anchor="ctr">
            <a:spAutoFit/>
          </a:bodyPr>
          <a:lstStyle>
            <a:lvl1pPr defTabSz="584200">
              <a:defRPr sz="2800" spc="140">
                <a:solidFill>
                  <a:srgbClr val="FFFFFF"/>
                </a:solidFill>
              </a:defRPr>
            </a:lvl1pPr>
          </a:lstStyle>
          <a:p>
            <a:r>
              <a:rPr dirty="0"/>
              <a:t>We’ll set up a time for our technical </a:t>
            </a:r>
            <a:r>
              <a:rPr lang="en-AU" dirty="0"/>
              <a:t>co</a:t>
            </a:r>
            <a:r>
              <a:rPr dirty="0" err="1"/>
              <a:t>nsultant</a:t>
            </a:r>
            <a:r>
              <a:rPr dirty="0"/>
              <a:t> to understand your requirements and for you to </a:t>
            </a:r>
            <a:r>
              <a:rPr b="1" dirty="0"/>
              <a:t>be heard</a:t>
            </a:r>
            <a:r>
              <a:rPr dirty="0"/>
              <a:t>.</a:t>
            </a:r>
          </a:p>
        </p:txBody>
      </p:sp>
    </p:spTree>
    <p:extLst>
      <p:ext uri="{BB962C8B-B14F-4D97-AF65-F5344CB8AC3E}">
        <p14:creationId xmlns:p14="http://schemas.microsoft.com/office/powerpoint/2010/main" val="303184268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3"/>
            <a:ext cx="17335047" cy="9749817"/>
          </a:xfrm>
          <a:prstGeom prst="rect">
            <a:avLst/>
          </a:prstGeom>
        </p:spPr>
      </p:pic>
      <p:sp>
        <p:nvSpPr>
          <p:cNvPr id="2" name="Rectangle 1"/>
          <p:cNvSpPr/>
          <p:nvPr/>
        </p:nvSpPr>
        <p:spPr>
          <a:xfrm>
            <a:off x="10815709" y="1882121"/>
            <a:ext cx="5659967" cy="2739211"/>
          </a:xfrm>
          <a:prstGeom prst="rect">
            <a:avLst/>
          </a:prstGeom>
        </p:spPr>
        <p:txBody>
          <a:bodyPr wrap="square">
            <a:spAutoFit/>
          </a:bodyPr>
          <a:lstStyle/>
          <a:p>
            <a:pPr lvl="0">
              <a:spcAft>
                <a:spcPts val="600"/>
              </a:spcAft>
            </a:pPr>
            <a:r>
              <a:rPr lang="en-US" sz="1800" dirty="0">
                <a:solidFill>
                  <a:schemeClr val="bg1"/>
                </a:solidFill>
              </a:rPr>
              <a:t>For 60 years we’ve reflected a culture of </a:t>
            </a:r>
            <a:r>
              <a:rPr lang="en-US" sz="1800" b="1" dirty="0">
                <a:solidFill>
                  <a:schemeClr val="bg1"/>
                </a:solidFill>
              </a:rPr>
              <a:t>innovation</a:t>
            </a:r>
            <a:r>
              <a:rPr lang="en-US" sz="1800" dirty="0">
                <a:solidFill>
                  <a:schemeClr val="bg1"/>
                </a:solidFill>
              </a:rPr>
              <a:t> and </a:t>
            </a:r>
            <a:r>
              <a:rPr lang="en-US" sz="1800" b="1" dirty="0">
                <a:solidFill>
                  <a:schemeClr val="bg1"/>
                </a:solidFill>
              </a:rPr>
              <a:t>diversity</a:t>
            </a:r>
            <a:r>
              <a:rPr lang="en-US" sz="1800" dirty="0">
                <a:solidFill>
                  <a:schemeClr val="bg1"/>
                </a:solidFill>
              </a:rPr>
              <a:t>, our values communicate that we strive to achieve success through </a:t>
            </a:r>
            <a:r>
              <a:rPr lang="en-US" sz="1800" b="1" dirty="0">
                <a:solidFill>
                  <a:schemeClr val="bg1"/>
                </a:solidFill>
              </a:rPr>
              <a:t>determination</a:t>
            </a:r>
            <a:r>
              <a:rPr lang="en-US" sz="1800" dirty="0">
                <a:solidFill>
                  <a:schemeClr val="bg1"/>
                </a:solidFill>
              </a:rPr>
              <a:t> and </a:t>
            </a:r>
            <a:r>
              <a:rPr lang="en-US" sz="1800" b="1" dirty="0">
                <a:solidFill>
                  <a:schemeClr val="bg1"/>
                </a:solidFill>
              </a:rPr>
              <a:t>courage</a:t>
            </a:r>
            <a:r>
              <a:rPr lang="en-US" sz="1800" dirty="0">
                <a:solidFill>
                  <a:schemeClr val="bg1"/>
                </a:solidFill>
              </a:rPr>
              <a:t>, committing to achieving our goals and continuously improving and embracing change. </a:t>
            </a:r>
          </a:p>
          <a:p>
            <a:pPr lvl="0">
              <a:spcAft>
                <a:spcPts val="600"/>
              </a:spcAft>
            </a:pPr>
            <a:endParaRPr lang="en-US" sz="1800" dirty="0">
              <a:solidFill>
                <a:schemeClr val="bg1"/>
              </a:solidFill>
            </a:endParaRPr>
          </a:p>
          <a:p>
            <a:pPr lvl="0">
              <a:spcAft>
                <a:spcPts val="600"/>
              </a:spcAft>
            </a:pPr>
            <a:r>
              <a:rPr lang="en-US" sz="1800" dirty="0">
                <a:solidFill>
                  <a:schemeClr val="bg1"/>
                </a:solidFill>
              </a:rPr>
              <a:t>Creating diversity in our business ensures that we benefit from a wide range of </a:t>
            </a:r>
            <a:r>
              <a:rPr lang="en-US" sz="1800" b="1" dirty="0">
                <a:solidFill>
                  <a:schemeClr val="bg1"/>
                </a:solidFill>
              </a:rPr>
              <a:t>talent</a:t>
            </a:r>
            <a:r>
              <a:rPr lang="en-US" sz="1800" dirty="0">
                <a:solidFill>
                  <a:schemeClr val="bg1"/>
                </a:solidFill>
              </a:rPr>
              <a:t>, </a:t>
            </a:r>
            <a:r>
              <a:rPr lang="en-US" sz="1800" b="1" dirty="0">
                <a:solidFill>
                  <a:schemeClr val="bg1"/>
                </a:solidFill>
              </a:rPr>
              <a:t>experience</a:t>
            </a:r>
            <a:r>
              <a:rPr lang="en-US" sz="1800" dirty="0">
                <a:solidFill>
                  <a:schemeClr val="bg1"/>
                </a:solidFill>
              </a:rPr>
              <a:t>, </a:t>
            </a:r>
            <a:r>
              <a:rPr lang="en-US" sz="1800" b="1" dirty="0">
                <a:solidFill>
                  <a:schemeClr val="bg1"/>
                </a:solidFill>
              </a:rPr>
              <a:t>skills</a:t>
            </a:r>
            <a:r>
              <a:rPr lang="en-US" sz="1800" dirty="0">
                <a:solidFill>
                  <a:schemeClr val="bg1"/>
                </a:solidFill>
              </a:rPr>
              <a:t> and </a:t>
            </a:r>
            <a:r>
              <a:rPr lang="en-US" sz="1800" b="1" dirty="0">
                <a:solidFill>
                  <a:schemeClr val="bg1"/>
                </a:solidFill>
              </a:rPr>
              <a:t>perspectives</a:t>
            </a:r>
            <a:r>
              <a:rPr lang="en-US" sz="1800" dirty="0">
                <a:solidFill>
                  <a:schemeClr val="bg1"/>
                </a:solidFill>
              </a:rPr>
              <a:t>.  </a:t>
            </a:r>
          </a:p>
        </p:txBody>
      </p:sp>
      <p:sp>
        <p:nvSpPr>
          <p:cNvPr id="3" name="Title 6"/>
          <p:cNvSpPr>
            <a:spLocks noGrp="1"/>
          </p:cNvSpPr>
          <p:nvPr>
            <p:ph type="title"/>
          </p:nvPr>
        </p:nvSpPr>
        <p:spPr>
          <a:xfrm>
            <a:off x="1" y="256086"/>
            <a:ext cx="6735177" cy="646331"/>
          </a:xfrm>
        </p:spPr>
        <p:txBody>
          <a:bodyPr/>
          <a:lstStyle/>
          <a:p>
            <a:r>
              <a:rPr lang="en-AU" dirty="0"/>
              <a:t>CODAN LIMITED: OUR VALUES</a:t>
            </a:r>
          </a:p>
        </p:txBody>
      </p:sp>
      <p:sp>
        <p:nvSpPr>
          <p:cNvPr id="8" name="Rectangle 7"/>
          <p:cNvSpPr/>
          <p:nvPr/>
        </p:nvSpPr>
        <p:spPr>
          <a:xfrm>
            <a:off x="512233" y="8720667"/>
            <a:ext cx="3136900" cy="554566"/>
          </a:xfrm>
          <a:prstGeom prst="rect">
            <a:avLst/>
          </a:prstGeom>
          <a:solidFill>
            <a:schemeClr val="tx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5559"/>
          <a:stretch/>
        </p:blipFill>
        <p:spPr>
          <a:xfrm>
            <a:off x="-1102" y="1448114"/>
            <a:ext cx="10295031" cy="727255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991" y="8969828"/>
            <a:ext cx="1877810" cy="379822"/>
          </a:xfrm>
          <a:prstGeom prst="rect">
            <a:avLst/>
          </a:prstGeom>
        </p:spPr>
      </p:pic>
      <p:grpSp>
        <p:nvGrpSpPr>
          <p:cNvPr id="14" name="Group 13"/>
          <p:cNvGrpSpPr/>
          <p:nvPr/>
        </p:nvGrpSpPr>
        <p:grpSpPr>
          <a:xfrm>
            <a:off x="10907645" y="6954139"/>
            <a:ext cx="1322835" cy="1766528"/>
            <a:chOff x="11416932" y="6917019"/>
            <a:chExt cx="1322835" cy="1766528"/>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6932" y="6917019"/>
              <a:ext cx="1322835" cy="1322835"/>
            </a:xfrm>
            <a:prstGeom prst="rect">
              <a:avLst/>
            </a:prstGeom>
          </p:spPr>
        </p:pic>
        <p:sp>
          <p:nvSpPr>
            <p:cNvPr id="11" name="Shape 587"/>
            <p:cNvSpPr/>
            <p:nvPr/>
          </p:nvSpPr>
          <p:spPr>
            <a:xfrm>
              <a:off x="11455584" y="8348840"/>
              <a:ext cx="1245534" cy="334707"/>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1700" b="1" cap="all">
                  <a:solidFill>
                    <a:srgbClr val="000000"/>
                  </a:solidFill>
                </a:defRPr>
              </a:lvl1pPr>
            </a:lstStyle>
            <a:p>
              <a:pPr algn="ctr"/>
              <a:r>
                <a:rPr lang="en-AU" sz="1800" dirty="0">
                  <a:latin typeface="+mj-lt"/>
                </a:rPr>
                <a:t>INNOVATION</a:t>
              </a:r>
              <a:endParaRPr sz="1800" dirty="0">
                <a:latin typeface="+mj-lt"/>
              </a:endParaRPr>
            </a:p>
          </p:txBody>
        </p:sp>
      </p:grpSp>
      <p:grpSp>
        <p:nvGrpSpPr>
          <p:cNvPr id="13" name="Group 12"/>
          <p:cNvGrpSpPr/>
          <p:nvPr/>
        </p:nvGrpSpPr>
        <p:grpSpPr>
          <a:xfrm>
            <a:off x="12848562" y="6954139"/>
            <a:ext cx="1322835" cy="1766531"/>
            <a:chOff x="13294801" y="6917019"/>
            <a:chExt cx="1322835" cy="1766531"/>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94801" y="6917019"/>
              <a:ext cx="1322835" cy="1322835"/>
            </a:xfrm>
            <a:prstGeom prst="rect">
              <a:avLst/>
            </a:prstGeom>
          </p:spPr>
        </p:pic>
        <p:sp>
          <p:nvSpPr>
            <p:cNvPr id="12" name="Shape 587"/>
            <p:cNvSpPr/>
            <p:nvPr/>
          </p:nvSpPr>
          <p:spPr>
            <a:xfrm>
              <a:off x="13588728" y="8348843"/>
              <a:ext cx="803105" cy="334707"/>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lvl1pPr>
                <a:defRPr sz="1700" b="1" cap="all">
                  <a:solidFill>
                    <a:srgbClr val="000000"/>
                  </a:solidFill>
                </a:defRPr>
              </a:lvl1pPr>
            </a:lstStyle>
            <a:p>
              <a:pPr algn="ctr"/>
              <a:r>
                <a:rPr lang="en-AU" sz="1800" dirty="0">
                  <a:latin typeface="+mj-lt"/>
                </a:rPr>
                <a:t>TALENT</a:t>
              </a:r>
              <a:endParaRPr sz="1800" dirty="0">
                <a:latin typeface="+mj-lt"/>
              </a:endParaRPr>
            </a:p>
          </p:txBody>
        </p:sp>
      </p:grpSp>
    </p:spTree>
    <p:extLst>
      <p:ext uri="{BB962C8B-B14F-4D97-AF65-F5344CB8AC3E}">
        <p14:creationId xmlns:p14="http://schemas.microsoft.com/office/powerpoint/2010/main" val="143494258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8343900"/>
            <a:ext cx="3530600" cy="1263645"/>
          </a:xfrm>
          <a:prstGeom prst="rect">
            <a:avLst/>
          </a:prstGeom>
          <a:solidFill>
            <a:schemeClr val="tx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Title 6"/>
          <p:cNvSpPr>
            <a:spLocks noGrp="1"/>
          </p:cNvSpPr>
          <p:nvPr>
            <p:ph type="title"/>
          </p:nvPr>
        </p:nvSpPr>
        <p:spPr>
          <a:xfrm>
            <a:off x="1" y="256086"/>
            <a:ext cx="8184292" cy="646331"/>
          </a:xfrm>
        </p:spPr>
        <p:txBody>
          <a:bodyPr/>
          <a:lstStyle/>
          <a:p>
            <a:r>
              <a:rPr lang="en-AU" dirty="0"/>
              <a:t>CODAN LIMITED: GLOBAL LOCATIONS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012" y="738982"/>
            <a:ext cx="15760287" cy="886689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991" y="8969828"/>
            <a:ext cx="1877810" cy="379822"/>
          </a:xfrm>
          <a:prstGeom prst="rect">
            <a:avLst/>
          </a:prstGeom>
        </p:spPr>
      </p:pic>
    </p:spTree>
    <p:extLst>
      <p:ext uri="{BB962C8B-B14F-4D97-AF65-F5344CB8AC3E}">
        <p14:creationId xmlns:p14="http://schemas.microsoft.com/office/powerpoint/2010/main" val="76541152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36" y="-173384"/>
            <a:ext cx="17311225" cy="9739473"/>
          </a:xfrm>
          <a:prstGeom prst="rect">
            <a:avLst/>
          </a:prstGeom>
        </p:spPr>
      </p:pic>
      <p:sp>
        <p:nvSpPr>
          <p:cNvPr id="6" name="Title 6"/>
          <p:cNvSpPr>
            <a:spLocks noGrp="1"/>
          </p:cNvSpPr>
          <p:nvPr>
            <p:ph type="title"/>
          </p:nvPr>
        </p:nvSpPr>
        <p:spPr>
          <a:xfrm>
            <a:off x="1" y="256086"/>
            <a:ext cx="6063519" cy="646331"/>
          </a:xfrm>
        </p:spPr>
        <p:txBody>
          <a:bodyPr/>
          <a:lstStyle/>
          <a:p>
            <a:r>
              <a:rPr lang="en-AU" dirty="0"/>
              <a:t>CODAN LIMITED: REVENUE</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1991" y="8969828"/>
            <a:ext cx="1877810" cy="379822"/>
          </a:xfrm>
          <a:prstGeom prst="rect">
            <a:avLst/>
          </a:prstGeom>
        </p:spPr>
      </p:pic>
    </p:spTree>
    <p:extLst>
      <p:ext uri="{BB962C8B-B14F-4D97-AF65-F5344CB8AC3E}">
        <p14:creationId xmlns:p14="http://schemas.microsoft.com/office/powerpoint/2010/main" val="273512551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4"/>
            <a:ext cx="17335047" cy="9749817"/>
          </a:xfrm>
          <a:prstGeom prst="rect">
            <a:avLst/>
          </a:prstGeom>
        </p:spPr>
      </p:pic>
      <p:sp>
        <p:nvSpPr>
          <p:cNvPr id="2" name="Rectangle 1"/>
          <p:cNvSpPr/>
          <p:nvPr/>
        </p:nvSpPr>
        <p:spPr>
          <a:xfrm>
            <a:off x="876829" y="2290010"/>
            <a:ext cx="6916737" cy="5170646"/>
          </a:xfrm>
          <a:prstGeom prst="rect">
            <a:avLst/>
          </a:prstGeom>
        </p:spPr>
        <p:txBody>
          <a:bodyPr wrap="square">
            <a:spAutoFit/>
          </a:bodyPr>
          <a:lstStyle/>
          <a:p>
            <a:pPr lvl="0">
              <a:spcAft>
                <a:spcPts val="1200"/>
              </a:spcAft>
            </a:pPr>
            <a:r>
              <a:rPr lang="en-US" sz="2000" dirty="0">
                <a:solidFill>
                  <a:schemeClr val="bg1"/>
                </a:solidFill>
              </a:rPr>
              <a:t>Codan was formed over </a:t>
            </a:r>
            <a:r>
              <a:rPr lang="en-US" sz="2000" b="1" dirty="0">
                <a:solidFill>
                  <a:schemeClr val="bg1"/>
                </a:solidFill>
              </a:rPr>
              <a:t>60 years ago </a:t>
            </a:r>
            <a:r>
              <a:rPr lang="en-US" sz="2000" dirty="0">
                <a:solidFill>
                  <a:schemeClr val="bg1"/>
                </a:solidFill>
              </a:rPr>
              <a:t>by three engineers who graduated from Adelaide University and then developed long range (HF) radios for the School-Over-the-Air program and later the Royal Flying Doctors. From these humble beginning Codan has developed into a </a:t>
            </a:r>
            <a:r>
              <a:rPr lang="en-US" sz="2000" b="1" dirty="0">
                <a:solidFill>
                  <a:schemeClr val="bg1"/>
                </a:solidFill>
              </a:rPr>
              <a:t>world-class global technology organization</a:t>
            </a:r>
            <a:r>
              <a:rPr lang="en-US" sz="2000" dirty="0">
                <a:solidFill>
                  <a:schemeClr val="bg1"/>
                </a:solidFill>
              </a:rPr>
              <a:t> with fundamental STEM capabilities in our DNA. </a:t>
            </a:r>
          </a:p>
          <a:p>
            <a:pPr lvl="0">
              <a:spcAft>
                <a:spcPts val="1200"/>
              </a:spcAft>
            </a:pPr>
            <a:endParaRPr lang="en-US" sz="2000" dirty="0">
              <a:solidFill>
                <a:schemeClr val="bg1"/>
              </a:solidFill>
            </a:endParaRPr>
          </a:p>
          <a:p>
            <a:pPr lvl="0">
              <a:spcAft>
                <a:spcPts val="1200"/>
              </a:spcAft>
            </a:pPr>
            <a:r>
              <a:rPr lang="en-US" sz="2000" dirty="0">
                <a:solidFill>
                  <a:schemeClr val="bg1"/>
                </a:solidFill>
              </a:rPr>
              <a:t>These capabilities combined with the requirements for low-power and low-cost hardware used in </a:t>
            </a:r>
            <a:r>
              <a:rPr lang="en-US" sz="2000" b="1" dirty="0">
                <a:solidFill>
                  <a:schemeClr val="bg1"/>
                </a:solidFill>
              </a:rPr>
              <a:t>remote</a:t>
            </a:r>
            <a:r>
              <a:rPr lang="en-US" sz="2000" dirty="0">
                <a:solidFill>
                  <a:schemeClr val="bg1"/>
                </a:solidFill>
              </a:rPr>
              <a:t> and </a:t>
            </a:r>
            <a:r>
              <a:rPr lang="en-US" sz="2000" b="1" dirty="0">
                <a:solidFill>
                  <a:schemeClr val="bg1"/>
                </a:solidFill>
              </a:rPr>
              <a:t>harsh environments </a:t>
            </a:r>
            <a:r>
              <a:rPr lang="en-US" sz="2000" dirty="0">
                <a:solidFill>
                  <a:schemeClr val="bg1"/>
                </a:solidFill>
              </a:rPr>
              <a:t>means that Codan can offer an </a:t>
            </a:r>
            <a:r>
              <a:rPr lang="en-US" sz="2000" b="1" dirty="0">
                <a:solidFill>
                  <a:schemeClr val="bg1"/>
                </a:solidFill>
              </a:rPr>
              <a:t>incredible depth of technical experience</a:t>
            </a:r>
            <a:r>
              <a:rPr lang="en-US" sz="2000" dirty="0">
                <a:solidFill>
                  <a:schemeClr val="bg1"/>
                </a:solidFill>
              </a:rPr>
              <a:t> across areas such as technology development, product development, system integration, test and validation. </a:t>
            </a:r>
          </a:p>
          <a:p>
            <a:pPr lvl="0">
              <a:spcAft>
                <a:spcPts val="1200"/>
              </a:spcAft>
            </a:pPr>
            <a:endParaRPr lang="en-US" sz="2000"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0130" y="1349953"/>
            <a:ext cx="8307693" cy="7456599"/>
          </a:xfrm>
          <a:prstGeom prst="rect">
            <a:avLst/>
          </a:prstGeom>
        </p:spPr>
      </p:pic>
      <p:sp>
        <p:nvSpPr>
          <p:cNvPr id="7" name="Text Placeholder 3">
            <a:extLst>
              <a:ext uri="{FF2B5EF4-FFF2-40B4-BE49-F238E27FC236}">
                <a16:creationId xmlns:a16="http://schemas.microsoft.com/office/drawing/2014/main" id="{62259893-5024-439D-A7A7-B32C7D1ACAF4}"/>
              </a:ext>
            </a:extLst>
          </p:cNvPr>
          <p:cNvSpPr>
            <a:spLocks noGrp="1"/>
          </p:cNvSpPr>
          <p:nvPr>
            <p:ph type="body" sz="quarter" idx="10"/>
          </p:nvPr>
        </p:nvSpPr>
        <p:spPr>
          <a:xfrm>
            <a:off x="549275" y="878710"/>
            <a:ext cx="5988819" cy="523220"/>
          </a:xfrm>
        </p:spPr>
        <p:txBody>
          <a:bodyPr/>
          <a:lstStyle/>
          <a:p>
            <a:r>
              <a:rPr lang="en-US" dirty="0"/>
              <a:t>INNOVATION WHEREVER YOU ARE</a:t>
            </a:r>
          </a:p>
        </p:txBody>
      </p:sp>
      <p:sp>
        <p:nvSpPr>
          <p:cNvPr id="8" name="Title 6"/>
          <p:cNvSpPr txBox="1">
            <a:spLocks/>
          </p:cNvSpPr>
          <p:nvPr/>
        </p:nvSpPr>
        <p:spPr>
          <a:xfrm>
            <a:off x="-1" y="256086"/>
            <a:ext cx="3686266" cy="646331"/>
          </a:xfrm>
          <a:prstGeom prst="rect">
            <a:avLst/>
          </a:prstGeom>
          <a:solidFill>
            <a:schemeClr val="tx2">
              <a:lumMod val="10000"/>
            </a:schemeClr>
          </a:solidFill>
        </p:spPr>
        <p:txBody>
          <a:bodyPr wrap="none" lIns="548640" rIns="457200" anchor="ctr" anchorCtr="0">
            <a:spAutoFit/>
          </a:bodyPr>
          <a:lstStyle>
            <a:lvl1pPr marL="0" marR="0" indent="0" algn="l" defTabSz="457200" rtl="0" latinLnBrk="0">
              <a:lnSpc>
                <a:spcPct val="100000"/>
              </a:lnSpc>
              <a:spcBef>
                <a:spcPts val="0"/>
              </a:spcBef>
              <a:spcAft>
                <a:spcPts val="0"/>
              </a:spcAft>
              <a:buClrTx/>
              <a:buSzTx/>
              <a:buFontTx/>
              <a:buNone/>
              <a:tabLst/>
              <a:defRPr sz="3600" b="1" i="0" u="none" strike="noStrike" cap="all" spc="0" baseline="0">
                <a:ln>
                  <a:noFill/>
                </a:ln>
                <a:solidFill>
                  <a:srgbClr val="FFFFFF"/>
                </a:solidFill>
                <a:uFillTx/>
                <a:latin typeface="+mj-lt"/>
                <a:ea typeface="+mj-ea"/>
                <a:cs typeface="+mj-cs"/>
                <a:sym typeface="Helvetica Neue Bold Condensed"/>
              </a:defRPr>
            </a:lvl1pPr>
            <a:lvl2pPr marL="0" marR="0" indent="22860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2pPr>
            <a:lvl3pPr marL="0" marR="0" indent="45720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3pPr>
            <a:lvl4pPr marL="0" marR="0" indent="68580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4pPr>
            <a:lvl5pPr marL="0" marR="0" indent="91440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5pPr>
            <a:lvl6pPr marL="0" marR="0" indent="114300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6pPr>
            <a:lvl7pPr marL="0" marR="0" indent="137160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7pPr>
            <a:lvl8pPr marL="0" marR="0" indent="160020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8pPr>
            <a:lvl9pPr marL="0" marR="0" indent="1828800" algn="l" defTabSz="457200" rtl="0" latinLnBrk="0">
              <a:lnSpc>
                <a:spcPct val="100000"/>
              </a:lnSpc>
              <a:spcBef>
                <a:spcPts val="0"/>
              </a:spcBef>
              <a:spcAft>
                <a:spcPts val="0"/>
              </a:spcAft>
              <a:buClrTx/>
              <a:buSzTx/>
              <a:buFontTx/>
              <a:buNone/>
              <a:tabLst/>
              <a:defRPr sz="2400" b="0" i="0" u="none" strike="noStrike" cap="all" spc="0" baseline="0">
                <a:ln>
                  <a:noFill/>
                </a:ln>
                <a:solidFill>
                  <a:srgbClr val="003399"/>
                </a:solidFill>
                <a:uFillTx/>
                <a:latin typeface="+mj-lt"/>
                <a:ea typeface="+mj-ea"/>
                <a:cs typeface="+mj-cs"/>
                <a:sym typeface="Helvetica Neue Bold Condensed"/>
              </a:defRPr>
            </a:lvl9pPr>
          </a:lstStyle>
          <a:p>
            <a:pPr hangingPunct="1"/>
            <a:r>
              <a:rPr lang="en-AU" dirty="0"/>
              <a:t>TECHNOLOGY</a:t>
            </a:r>
          </a:p>
        </p:txBody>
      </p:sp>
      <p:sp>
        <p:nvSpPr>
          <p:cNvPr id="4" name="Title 3"/>
          <p:cNvSpPr>
            <a:spLocks noGrp="1"/>
          </p:cNvSpPr>
          <p:nvPr>
            <p:ph type="title"/>
          </p:nvPr>
        </p:nvSpPr>
        <p:spPr>
          <a:xfrm>
            <a:off x="0" y="256086"/>
            <a:ext cx="6924331" cy="646331"/>
          </a:xfrm>
        </p:spPr>
        <p:txBody>
          <a:bodyPr/>
          <a:lstStyle/>
          <a:p>
            <a:r>
              <a:rPr lang="en-AU" dirty="0"/>
              <a:t>CODAN LIMITED: TECHNOLOGY</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991" y="8969828"/>
            <a:ext cx="1877810" cy="379822"/>
          </a:xfrm>
          <a:prstGeom prst="rect">
            <a:avLst/>
          </a:prstGeom>
        </p:spPr>
      </p:pic>
    </p:spTree>
    <p:extLst>
      <p:ext uri="{BB962C8B-B14F-4D97-AF65-F5344CB8AC3E}">
        <p14:creationId xmlns:p14="http://schemas.microsoft.com/office/powerpoint/2010/main" val="384620317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35"/>
            <a:ext cx="17335047" cy="975653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105"/>
            <a:ext cx="17338301" cy="9754706"/>
          </a:xfrm>
          <a:prstGeom prst="rect">
            <a:avLst/>
          </a:prstGeom>
        </p:spPr>
      </p:pic>
      <p:sp>
        <p:nvSpPr>
          <p:cNvPr id="6" name="Rectangle 5"/>
          <p:cNvSpPr/>
          <p:nvPr/>
        </p:nvSpPr>
        <p:spPr>
          <a:xfrm>
            <a:off x="512233" y="8720667"/>
            <a:ext cx="3136900" cy="554566"/>
          </a:xfrm>
          <a:prstGeom prst="rect">
            <a:avLst/>
          </a:prstGeom>
          <a:solidFill>
            <a:schemeClr val="tx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8575" tIns="28575" rIns="28575" bIns="28575"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AU"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Title 6"/>
          <p:cNvSpPr>
            <a:spLocks noGrp="1"/>
          </p:cNvSpPr>
          <p:nvPr>
            <p:ph type="title"/>
          </p:nvPr>
        </p:nvSpPr>
        <p:spPr>
          <a:xfrm>
            <a:off x="1" y="256086"/>
            <a:ext cx="5834289" cy="646331"/>
          </a:xfrm>
        </p:spPr>
        <p:txBody>
          <a:bodyPr/>
          <a:lstStyle/>
          <a:p>
            <a:r>
              <a:rPr lang="en-AU" dirty="0"/>
              <a:t>CODAN Ltd: EMPLOYEES</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991" y="8969828"/>
            <a:ext cx="1877810" cy="379822"/>
          </a:xfrm>
          <a:prstGeom prst="rect">
            <a:avLst/>
          </a:prstGeom>
        </p:spPr>
      </p:pic>
      <p:sp>
        <p:nvSpPr>
          <p:cNvPr id="13" name="Text Placeholder 9"/>
          <p:cNvSpPr>
            <a:spLocks noGrp="1"/>
          </p:cNvSpPr>
          <p:nvPr>
            <p:ph type="body" sz="quarter" idx="12"/>
          </p:nvPr>
        </p:nvSpPr>
        <p:spPr>
          <a:xfrm>
            <a:off x="4924991" y="2432454"/>
            <a:ext cx="7485063" cy="548894"/>
          </a:xfrm>
        </p:spPr>
        <p:txBody>
          <a:bodyPr/>
          <a:lstStyle/>
          <a:p>
            <a:pPr algn="ctr"/>
            <a:r>
              <a:rPr lang="en-AU" dirty="0">
                <a:solidFill>
                  <a:schemeClr val="bg1"/>
                </a:solidFill>
              </a:rPr>
              <a:t>PhD’s held by Codan employees</a:t>
            </a:r>
          </a:p>
        </p:txBody>
      </p:sp>
    </p:spTree>
    <p:extLst>
      <p:ext uri="{BB962C8B-B14F-4D97-AF65-F5344CB8AC3E}">
        <p14:creationId xmlns:p14="http://schemas.microsoft.com/office/powerpoint/2010/main" val="2980785611"/>
      </p:ext>
    </p:extLst>
  </p:cSld>
  <p:clrMapOvr>
    <a:masterClrMapping/>
  </p:clrMapOvr>
  <p:transition spd="med"/>
</p:sld>
</file>

<file path=ppt/theme/theme1.xml><?xml version="1.0" encoding="utf-8"?>
<a:theme xmlns:a="http://schemas.openxmlformats.org/drawingml/2006/main" name="1_White">
  <a:themeElements>
    <a:clrScheme name="Codan Radio Communications">
      <a:dk1>
        <a:srgbClr val="151515"/>
      </a:dk1>
      <a:lt1>
        <a:srgbClr val="FFFFFF"/>
      </a:lt1>
      <a:dk2>
        <a:srgbClr val="5E5E5E"/>
      </a:dk2>
      <a:lt2>
        <a:srgbClr val="D6D5D5"/>
      </a:lt2>
      <a:accent1>
        <a:srgbClr val="7F011B"/>
      </a:accent1>
      <a:accent2>
        <a:srgbClr val="00779E"/>
      </a:accent2>
      <a:accent3>
        <a:srgbClr val="645C58"/>
      </a:accent3>
      <a:accent4>
        <a:srgbClr val="8E634B"/>
      </a:accent4>
      <a:accent5>
        <a:srgbClr val="D16129"/>
      </a:accent5>
      <a:accent6>
        <a:srgbClr val="E9E9E9"/>
      </a:accent6>
      <a:hlink>
        <a:srgbClr val="0000FF"/>
      </a:hlink>
      <a:folHlink>
        <a:srgbClr val="FF00FF"/>
      </a:folHlink>
    </a:clrScheme>
    <a:fontScheme name="Custom 2">
      <a:majorFont>
        <a:latin typeface="Arial Narrow"/>
        <a:ea typeface="Helvetica Neue Bold Condensed"/>
        <a:cs typeface="Helvetica Neue Bold Condensed"/>
      </a:majorFont>
      <a:minorFont>
        <a:latin typeface="Arial"/>
        <a:ea typeface="Helvetica Neue Bold Condensed"/>
        <a:cs typeface="Helvetica Neue Bold Condense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28575" tIns="28575" rIns="28575" bIns="28575"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28575" tIns="28575" rIns="28575" bIns="28575"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929292"/>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Bold Condensed"/>
        <a:ea typeface="Helvetica Neue Bold Condensed"/>
        <a:cs typeface="Helvetica Neue Bold Condensed"/>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175" cap="flat">
          <a:noFill/>
          <a:miter lim="400000"/>
        </a:ln>
        <a:effectLst/>
        <a:sp3d/>
      </a:spPr>
      <a:bodyPr rot="0" spcFirstLastPara="1" vertOverflow="overflow" horzOverflow="overflow" vert="horz" wrap="square" lIns="28575" tIns="28575" rIns="28575" bIns="28575"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175"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28575" tIns="28575" rIns="28575" bIns="28575"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929292"/>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45CE3D2656A249A06B7C568D7C65DA" ma:contentTypeVersion="7" ma:contentTypeDescription="Create a new document." ma:contentTypeScope="" ma:versionID="5277e5133b74161727ffdeefee2313b8">
  <xsd:schema xmlns:xsd="http://www.w3.org/2001/XMLSchema" xmlns:xs="http://www.w3.org/2001/XMLSchema" xmlns:p="http://schemas.microsoft.com/office/2006/metadata/properties" xmlns:ns2="2db8dc27-9a14-4e40-92d2-6f804ef31224" xmlns:ns3="b81f32ae-0dd4-4439-b895-b08e254e4a68" targetNamespace="http://schemas.microsoft.com/office/2006/metadata/properties" ma:root="true" ma:fieldsID="6536b7bc7d8a6953a426175a63117382" ns2:_="" ns3:_="">
    <xsd:import namespace="2db8dc27-9a14-4e40-92d2-6f804ef31224"/>
    <xsd:import namespace="b81f32ae-0dd4-4439-b895-b08e254e4a68"/>
    <xsd:element name="properties">
      <xsd:complexType>
        <xsd:sequence>
          <xsd:element name="documentManagement">
            <xsd:complexType>
              <xsd:all>
                <xsd:element ref="ns2:MediaServiceMetadata" minOccurs="0"/>
                <xsd:element ref="ns2:MediaServiceFastMetadata" minOccurs="0"/>
                <xsd:element ref="ns2:Market_x0020_Segment" minOccurs="0"/>
                <xsd:element ref="ns3:DocumentType"/>
                <xsd:element ref="ns3:SharedWithUsers" minOccurs="0"/>
                <xsd:element ref="ns3:SharedWithDetails" minOccurs="0"/>
                <xsd:element ref="ns3:Product_x0020_NE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b8dc27-9a14-4e40-92d2-6f804ef3122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arket_x0020_Segment" ma:index="10" nillable="true" ma:displayName="Market Segment" ma:list="{0a55bcb6-6499-4edf-8056-d833081d95a6}" ma:internalName="Market_x0020_Segment" ma:showField="Title">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b81f32ae-0dd4-4439-b895-b08e254e4a68" elementFormDefault="qualified">
    <xsd:import namespace="http://schemas.microsoft.com/office/2006/documentManagement/types"/>
    <xsd:import namespace="http://schemas.microsoft.com/office/infopath/2007/PartnerControls"/>
    <xsd:element name="DocumentType" ma:index="11" ma:displayName="MktgDocType" ma:format="Dropdown" ma:internalName="DocumentType">
      <xsd:simpleType>
        <xsd:restriction base="dms:Choice">
          <xsd:enumeration value="DataSheet"/>
          <xsd:enumeration value="Product Brochure"/>
          <xsd:enumeration value="Solution Brochure"/>
          <xsd:enumeration value="Catalogue"/>
          <xsd:enumeration value="Poster"/>
          <xsd:enumeration value="PowerPoint"/>
          <xsd:enumeration value="Reference Tool"/>
          <xsd:enumeration value="Technical Notes"/>
          <xsd:enumeration value="Application Notes"/>
          <xsd:enumeration value="Letterhead"/>
          <xsd:enumeration value="Proposal"/>
        </xsd:restriction>
      </xsd:simpleType>
    </xsd:element>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Product_x0020_NEW" ma:index="14" nillable="true" ma:displayName="Product" ma:list="{59563c2c-d965-438f-a9c6-67e17de35193}" ma:internalName="Product_x0020_NEW" ma:showField="Title" ma:web="b81f32ae-0dd4-4439-b895-b08e254e4a6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arket_x0020_Segment xmlns="2db8dc27-9a14-4e40-92d2-6f804ef31224" xsi:nil="true"/>
    <DocumentType xmlns="b81f32ae-0dd4-4439-b895-b08e254e4a68">PowerPoint</DocumentType>
    <Product_x0020_NEW xmlns="b81f32ae-0dd4-4439-b895-b08e254e4a68">
      <Value>2</Value>
      <Value>1</Value>
      <Value>20</Value>
      <Value>3</Value>
      <Value>27</Value>
      <Value>4</Value>
      <Value>5</Value>
      <Value>24</Value>
      <Value>22</Value>
      <Value>7</Value>
      <Value>19</Value>
      <Value>8</Value>
      <Value>9</Value>
      <Value>32</Value>
      <Value>33</Value>
      <Value>31</Value>
      <Value>18</Value>
      <Value>29</Value>
      <Value>23</Value>
      <Value>10</Value>
      <Value>21</Value>
      <Value>26</Value>
      <Value>11</Value>
      <Value>12</Value>
      <Value>13</Value>
      <Value>14</Value>
      <Value>15</Value>
      <Value>25</Value>
      <Value>16</Value>
      <Value>28</Value>
      <Value>17</Value>
    </Product_x0020_NEW>
    <SharedWithUsers xmlns="b81f32ae-0dd4-4439-b895-b08e254e4a68">
      <UserInfo>
        <DisplayName>Michael Rowlinson</DisplayName>
        <AccountId>87</AccountId>
        <AccountType/>
      </UserInfo>
    </SharedWithUsers>
  </documentManagement>
</p:properties>
</file>

<file path=customXml/itemProps1.xml><?xml version="1.0" encoding="utf-8"?>
<ds:datastoreItem xmlns:ds="http://schemas.openxmlformats.org/officeDocument/2006/customXml" ds:itemID="{65916340-EC86-47E5-9AD2-7533001730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b8dc27-9a14-4e40-92d2-6f804ef31224"/>
    <ds:schemaRef ds:uri="b81f32ae-0dd4-4439-b895-b08e254e4a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1E3245-CDB6-45A2-A9EE-0ECC1571C56D}">
  <ds:schemaRefs>
    <ds:schemaRef ds:uri="http://schemas.microsoft.com/sharepoint/v3/contenttype/forms"/>
  </ds:schemaRefs>
</ds:datastoreItem>
</file>

<file path=customXml/itemProps3.xml><?xml version="1.0" encoding="utf-8"?>
<ds:datastoreItem xmlns:ds="http://schemas.openxmlformats.org/officeDocument/2006/customXml" ds:itemID="{28B6F96A-D4EE-4AB2-9068-2A6110A7B016}">
  <ds:schemaRefs>
    <ds:schemaRef ds:uri="http://schemas.microsoft.com/office/2006/metadata/properties"/>
    <ds:schemaRef ds:uri="2db8dc27-9a14-4e40-92d2-6f804ef31224"/>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b81f32ae-0dd4-4439-b895-b08e254e4a6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12806</TotalTime>
  <Words>3370</Words>
  <Application>Microsoft Macintosh PowerPoint</Application>
  <PresentationFormat>Custom</PresentationFormat>
  <Paragraphs>508</Paragraphs>
  <Slides>45</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Arial</vt:lpstr>
      <vt:lpstr>Arial Narrow</vt:lpstr>
      <vt:lpstr>Calibri</vt:lpstr>
      <vt:lpstr>Helvetica Neue</vt:lpstr>
      <vt:lpstr>Helvetica Neue Medium</vt:lpstr>
      <vt:lpstr>Source Sans Pro</vt:lpstr>
      <vt:lpstr>Wingdings</vt:lpstr>
      <vt:lpstr>1_White</vt:lpstr>
      <vt:lpstr>PowerPoint Presentation</vt:lpstr>
      <vt:lpstr>PowerPoint Presentation</vt:lpstr>
      <vt:lpstr>Backed by the codAn group</vt:lpstr>
      <vt:lpstr>Backed by the codan group</vt:lpstr>
      <vt:lpstr>CODAN LIMITED: OUR VALUES</vt:lpstr>
      <vt:lpstr>CODAN LIMITED: GLOBAL LOCATIONS</vt:lpstr>
      <vt:lpstr>CODAN LIMITED: REVENUE</vt:lpstr>
      <vt:lpstr>CODAN LIMITED: TECHNOLOGY</vt:lpstr>
      <vt:lpstr>CODAN Ltd: EMPLOYEES</vt:lpstr>
      <vt:lpstr>FACILITIES</vt:lpstr>
      <vt:lpstr>Manufacturing</vt:lpstr>
      <vt:lpstr>CORPORATE GOVERNANCE AT THE CORE</vt:lpstr>
      <vt:lpstr>OVER 60 years</vt:lpstr>
      <vt:lpstr>OVER 60 years</vt:lpstr>
      <vt:lpstr>OVER 60 years</vt:lpstr>
      <vt:lpstr>PowerPoint Presentation</vt:lpstr>
      <vt:lpstr>CODAN COMMUNICATIONS</vt:lpstr>
      <vt:lpstr>WHERE WE GO</vt:lpstr>
      <vt:lpstr>Codan communications</vt:lpstr>
      <vt:lpstr>PowerPoint Presentation</vt:lpstr>
      <vt:lpstr>NEW STRATEGIC PARTNERSHIP</vt:lpstr>
      <vt:lpstr>THE CODAN Communications ADVANTAGE</vt:lpstr>
      <vt:lpstr>THE CODAN Communications ADVANTAGE</vt:lpstr>
      <vt:lpstr>Challenging requirements?</vt:lpstr>
      <vt:lpstr>The codan communications process</vt:lpstr>
      <vt:lpstr>Design &amp; development</vt:lpstr>
      <vt:lpstr>Through life support</vt:lpstr>
      <vt:lpstr>PowerPoint Presentation</vt:lpstr>
      <vt:lpstr>Components of your solution</vt:lpstr>
      <vt:lpstr>Components of your solution</vt:lpstr>
      <vt:lpstr>Components of your solution</vt:lpstr>
      <vt:lpstr>Components of your solution</vt:lpstr>
      <vt:lpstr>Components of your solution</vt:lpstr>
      <vt:lpstr>Components of your solution</vt:lpstr>
      <vt:lpstr>PowerPoint Presentation</vt:lpstr>
      <vt:lpstr>Components of your solution</vt:lpstr>
      <vt:lpstr>Components of your solution</vt:lpstr>
      <vt:lpstr>Components of your solution</vt:lpstr>
      <vt:lpstr>Components of your solution</vt:lpstr>
      <vt:lpstr>Components of your solution</vt:lpstr>
      <vt:lpstr>Components of your solution</vt:lpstr>
      <vt:lpstr>Components of your solution</vt:lpstr>
      <vt:lpstr>Components of your solution</vt:lpstr>
      <vt:lpstr>Components of your solution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Rivett</dc:creator>
  <cp:lastModifiedBy>John Rosica</cp:lastModifiedBy>
  <cp:revision>539</cp:revision>
  <dcterms:modified xsi:type="dcterms:W3CDTF">2020-03-04T05:15:05Z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0x0101007045CE3D2656A249A06B7C568D7C65DA</vt:lpwstr>
  </property>
</Properties>
</file>