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56" r:id="rId2"/>
    <p:sldId id="263" r:id="rId3"/>
    <p:sldId id="274" r:id="rId4"/>
    <p:sldId id="271" r:id="rId5"/>
    <p:sldId id="276" r:id="rId6"/>
    <p:sldId id="262" r:id="rId7"/>
    <p:sldId id="270" r:id="rId8"/>
    <p:sldId id="277" r:id="rId9"/>
    <p:sldId id="279" r:id="rId10"/>
    <p:sldId id="295" r:id="rId11"/>
    <p:sldId id="278" r:id="rId12"/>
    <p:sldId id="280" r:id="rId13"/>
    <p:sldId id="282" r:id="rId14"/>
    <p:sldId id="296" r:id="rId15"/>
    <p:sldId id="284" r:id="rId16"/>
    <p:sldId id="286" r:id="rId17"/>
    <p:sldId id="287" r:id="rId18"/>
    <p:sldId id="289" r:id="rId19"/>
    <p:sldId id="290" r:id="rId20"/>
    <p:sldId id="294" r:id="rId21"/>
    <p:sldId id="291" r:id="rId22"/>
    <p:sldId id="292" r:id="rId23"/>
    <p:sldId id="293" r:id="rId24"/>
    <p:sldId id="273"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E"/>
    <a:srgbClr val="3F4357"/>
    <a:srgbClr val="17181F"/>
    <a:srgbClr val="6B7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A83AA-24C7-4266-97DF-0495E4B90D62}" type="datetimeFigureOut">
              <a:rPr lang="en-AU" smtClean="0"/>
              <a:pPr/>
              <a:t>28/02/2020</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A1795-3715-474D-B545-69B17DAD31D2}" type="slidenum">
              <a:rPr lang="en-AU" smtClean="0"/>
              <a:pPr/>
              <a:t>‹#›</a:t>
            </a:fld>
            <a:endParaRPr lang="en-AU" dirty="0"/>
          </a:p>
        </p:txBody>
      </p:sp>
    </p:spTree>
    <p:extLst>
      <p:ext uri="{BB962C8B-B14F-4D97-AF65-F5344CB8AC3E}">
        <p14:creationId xmlns:p14="http://schemas.microsoft.com/office/powerpoint/2010/main" val="249790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Play with fonts</a:t>
            </a:r>
            <a:endParaRPr lang="en-AU" dirty="0"/>
          </a:p>
        </p:txBody>
      </p:sp>
      <p:sp>
        <p:nvSpPr>
          <p:cNvPr id="4" name="Slide Number Placeholder 3"/>
          <p:cNvSpPr>
            <a:spLocks noGrp="1"/>
          </p:cNvSpPr>
          <p:nvPr>
            <p:ph type="sldNum" sz="quarter" idx="10"/>
          </p:nvPr>
        </p:nvSpPr>
        <p:spPr/>
        <p:txBody>
          <a:bodyPr/>
          <a:lstStyle/>
          <a:p>
            <a:fld id="{7E4A1795-3715-474D-B545-69B17DAD31D2}" type="slidenum">
              <a:rPr lang="en-AU" smtClean="0"/>
              <a:pPr/>
              <a:t>1</a:t>
            </a:fld>
            <a:endParaRPr lang="en-AU" dirty="0"/>
          </a:p>
        </p:txBody>
      </p:sp>
    </p:spTree>
    <p:extLst>
      <p:ext uri="{BB962C8B-B14F-4D97-AF65-F5344CB8AC3E}">
        <p14:creationId xmlns:p14="http://schemas.microsoft.com/office/powerpoint/2010/main" val="409539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Spread out and add stuff</a:t>
            </a:r>
            <a:endParaRPr lang="en-AU" dirty="0"/>
          </a:p>
        </p:txBody>
      </p:sp>
      <p:sp>
        <p:nvSpPr>
          <p:cNvPr id="4" name="Slide Number Placeholder 3"/>
          <p:cNvSpPr>
            <a:spLocks noGrp="1"/>
          </p:cNvSpPr>
          <p:nvPr>
            <p:ph type="sldNum" sz="quarter" idx="10"/>
          </p:nvPr>
        </p:nvSpPr>
        <p:spPr/>
        <p:txBody>
          <a:bodyPr/>
          <a:lstStyle/>
          <a:p>
            <a:fld id="{7E4A1795-3715-474D-B545-69B17DAD31D2}" type="slidenum">
              <a:rPr lang="en-AU" smtClean="0"/>
              <a:pPr/>
              <a:t>3</a:t>
            </a:fld>
            <a:endParaRPr lang="en-AU" dirty="0"/>
          </a:p>
        </p:txBody>
      </p:sp>
    </p:spTree>
    <p:extLst>
      <p:ext uri="{BB962C8B-B14F-4D97-AF65-F5344CB8AC3E}">
        <p14:creationId xmlns:p14="http://schemas.microsoft.com/office/powerpoint/2010/main" val="415485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4A1795-3715-474D-B545-69B17DAD31D2}" type="slidenum">
              <a:rPr lang="en-AU" smtClean="0"/>
              <a:pPr/>
              <a:t>7</a:t>
            </a:fld>
            <a:endParaRPr lang="en-AU" dirty="0"/>
          </a:p>
        </p:txBody>
      </p:sp>
    </p:spTree>
    <p:extLst>
      <p:ext uri="{BB962C8B-B14F-4D97-AF65-F5344CB8AC3E}">
        <p14:creationId xmlns:p14="http://schemas.microsoft.com/office/powerpoint/2010/main" val="114090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Degrees</a:t>
            </a:r>
            <a:r>
              <a:rPr lang="en-AU" baseline="0" dirty="0" smtClean="0"/>
              <a:t> symbol</a:t>
            </a:r>
          </a:p>
          <a:p>
            <a:endParaRPr lang="en-AU" dirty="0"/>
          </a:p>
        </p:txBody>
      </p:sp>
      <p:sp>
        <p:nvSpPr>
          <p:cNvPr id="4" name="Slide Number Placeholder 3"/>
          <p:cNvSpPr>
            <a:spLocks noGrp="1"/>
          </p:cNvSpPr>
          <p:nvPr>
            <p:ph type="sldNum" sz="quarter" idx="10"/>
          </p:nvPr>
        </p:nvSpPr>
        <p:spPr/>
        <p:txBody>
          <a:bodyPr/>
          <a:lstStyle/>
          <a:p>
            <a:fld id="{7E4A1795-3715-474D-B545-69B17DAD31D2}" type="slidenum">
              <a:rPr lang="en-AU" smtClean="0"/>
              <a:pPr/>
              <a:t>10</a:t>
            </a:fld>
            <a:endParaRPr lang="en-AU" dirty="0"/>
          </a:p>
        </p:txBody>
      </p:sp>
    </p:spTree>
    <p:extLst>
      <p:ext uri="{BB962C8B-B14F-4D97-AF65-F5344CB8AC3E}">
        <p14:creationId xmlns:p14="http://schemas.microsoft.com/office/powerpoint/2010/main" val="304886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4A1795-3715-474D-B545-69B17DAD31D2}" type="slidenum">
              <a:rPr lang="en-AU" smtClean="0"/>
              <a:pPr/>
              <a:t>11</a:t>
            </a:fld>
            <a:endParaRPr lang="en-AU" dirty="0"/>
          </a:p>
        </p:txBody>
      </p:sp>
    </p:spTree>
    <p:extLst>
      <p:ext uri="{BB962C8B-B14F-4D97-AF65-F5344CB8AC3E}">
        <p14:creationId xmlns:p14="http://schemas.microsoft.com/office/powerpoint/2010/main" val="182806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List ones that are done + 1kW</a:t>
            </a:r>
          </a:p>
          <a:p>
            <a:endParaRPr lang="en-AU" dirty="0"/>
          </a:p>
        </p:txBody>
      </p:sp>
      <p:sp>
        <p:nvSpPr>
          <p:cNvPr id="4" name="Slide Number Placeholder 3"/>
          <p:cNvSpPr>
            <a:spLocks noGrp="1"/>
          </p:cNvSpPr>
          <p:nvPr>
            <p:ph type="sldNum" sz="quarter" idx="10"/>
          </p:nvPr>
        </p:nvSpPr>
        <p:spPr/>
        <p:txBody>
          <a:bodyPr/>
          <a:lstStyle/>
          <a:p>
            <a:fld id="{7E4A1795-3715-474D-B545-69B17DAD31D2}" type="slidenum">
              <a:rPr lang="en-AU" smtClean="0"/>
              <a:pPr/>
              <a:t>12</a:t>
            </a:fld>
            <a:endParaRPr lang="en-AU" dirty="0"/>
          </a:p>
        </p:txBody>
      </p:sp>
    </p:spTree>
    <p:extLst>
      <p:ext uri="{BB962C8B-B14F-4D97-AF65-F5344CB8AC3E}">
        <p14:creationId xmlns:p14="http://schemas.microsoft.com/office/powerpoint/2010/main" val="427328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Pretty picture</a:t>
            </a:r>
            <a:endParaRPr lang="en-AU" dirty="0"/>
          </a:p>
        </p:txBody>
      </p:sp>
      <p:sp>
        <p:nvSpPr>
          <p:cNvPr id="4" name="Slide Number Placeholder 3"/>
          <p:cNvSpPr>
            <a:spLocks noGrp="1"/>
          </p:cNvSpPr>
          <p:nvPr>
            <p:ph type="sldNum" sz="quarter" idx="10"/>
          </p:nvPr>
        </p:nvSpPr>
        <p:spPr/>
        <p:txBody>
          <a:bodyPr/>
          <a:lstStyle/>
          <a:p>
            <a:fld id="{7E4A1795-3715-474D-B545-69B17DAD31D2}" type="slidenum">
              <a:rPr lang="en-AU" smtClean="0"/>
              <a:pPr/>
              <a:t>19</a:t>
            </a:fld>
            <a:endParaRPr lang="en-AU" dirty="0"/>
          </a:p>
        </p:txBody>
      </p:sp>
    </p:spTree>
    <p:extLst>
      <p:ext uri="{BB962C8B-B14F-4D97-AF65-F5344CB8AC3E}">
        <p14:creationId xmlns:p14="http://schemas.microsoft.com/office/powerpoint/2010/main" val="38144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4944"/>
            <a:ext cx="7772400" cy="675506"/>
          </a:xfrm>
        </p:spPr>
        <p:txBody>
          <a:bodyPr/>
          <a:lstStyle>
            <a:lvl1pPr>
              <a:defRPr sz="5400">
                <a:solidFill>
                  <a:schemeClr val="tx1">
                    <a:lumMod val="75000"/>
                    <a:lumOff val="25000"/>
                  </a:schemeClr>
                </a:solidFill>
              </a:defRPr>
            </a:lvl1pPr>
          </a:lstStyle>
          <a:p>
            <a:r>
              <a:rPr lang="en-US"/>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55207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869160"/>
            <a:ext cx="7772400" cy="899815"/>
          </a:xfrm>
        </p:spPr>
        <p:txBody>
          <a:bodyPr/>
          <a:lstStyle>
            <a:lvl1pPr marL="0" indent="0">
              <a:buNone/>
              <a:defRPr sz="16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722313" y="4323635"/>
            <a:ext cx="7772400" cy="551756"/>
          </a:xfrm>
        </p:spPr>
        <p:txBody>
          <a:bodyPr anchor="t"/>
          <a:lstStyle>
            <a:lvl1pPr algn="l">
              <a:defRPr sz="3200" b="1" cap="all">
                <a:solidFill>
                  <a:schemeClr val="tx1">
                    <a:lumMod val="75000"/>
                    <a:lumOff val="25000"/>
                  </a:schemeClr>
                </a:solidFill>
              </a:defRPr>
            </a:lvl1pPr>
          </a:lstStyle>
          <a:p>
            <a:r>
              <a:rPr lang="en-US"/>
              <a:t>Click to edit Master title style</a:t>
            </a:r>
            <a:endParaRPr lang="en-AU" dirty="0"/>
          </a:p>
        </p:txBody>
      </p:sp>
    </p:spTree>
    <p:extLst>
      <p:ext uri="{BB962C8B-B14F-4D97-AF65-F5344CB8AC3E}">
        <p14:creationId xmlns:p14="http://schemas.microsoft.com/office/powerpoint/2010/main" val="322211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solidFill>
                  <a:schemeClr val="tx1">
                    <a:lumMod val="75000"/>
                    <a:lumOff val="25000"/>
                  </a:schemeClr>
                </a:solidFill>
                <a:latin typeface="Helvetica" pitchFamily="2" charset="0"/>
              </a:defRPr>
            </a:lvl1pPr>
          </a:lstStyle>
          <a:p>
            <a:r>
              <a:rPr lang="en-US"/>
              <a:t>Click to edit Master title style</a:t>
            </a:r>
            <a:endParaRPr lang="en-AU" dirty="0"/>
          </a:p>
        </p:txBody>
      </p:sp>
      <p:sp>
        <p:nvSpPr>
          <p:cNvPr id="3" name="Content Placeholder 2"/>
          <p:cNvSpPr>
            <a:spLocks noGrp="1"/>
          </p:cNvSpPr>
          <p:nvPr>
            <p:ph idx="1"/>
          </p:nvPr>
        </p:nvSpPr>
        <p:spPr>
          <a:xfrm>
            <a:off x="457200" y="1628948"/>
            <a:ext cx="8229600" cy="4896396"/>
          </a:xfrm>
        </p:spPr>
        <p:txBody>
          <a:bodyPr/>
          <a:lstStyle>
            <a:lvl1pPr marL="342900" indent="-342900">
              <a:buFont typeface="Arial" panose="020B0604020202020204" pitchFamily="34" charset="0"/>
              <a:buChar char="•"/>
              <a:defRPr sz="2000" baseline="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1pPr>
            <a:lvl2pPr>
              <a:defRPr sz="20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3pPr>
            <a:lvl4pPr>
              <a:defRPr sz="20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4pPr>
            <a:lvl5pPr>
              <a:defRPr sz="20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92204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AU" dirty="0"/>
          </a:p>
        </p:txBody>
      </p:sp>
      <p:sp>
        <p:nvSpPr>
          <p:cNvPr id="3" name="Content Placeholder 2"/>
          <p:cNvSpPr>
            <a:spLocks noGrp="1"/>
          </p:cNvSpPr>
          <p:nvPr>
            <p:ph sz="half" idx="1"/>
          </p:nvPr>
        </p:nvSpPr>
        <p:spPr>
          <a:xfrm>
            <a:off x="457200" y="1628800"/>
            <a:ext cx="4032448" cy="4896544"/>
          </a:xfrm>
        </p:spPr>
        <p:txBody>
          <a:bodyPr/>
          <a:lstStyle>
            <a:lvl1pPr>
              <a:buFont typeface="Arial" panose="020B0604020202020204" pitchFamily="34" charset="0"/>
              <a:buChar cha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8200" y="1628800"/>
            <a:ext cx="4038600" cy="4896544"/>
          </a:xfrm>
        </p:spPr>
        <p:txBody>
          <a:bodyPr/>
          <a:lstStyle>
            <a:lvl1pPr>
              <a:buFont typeface="Arial" panose="020B0604020202020204" pitchFamily="34" charset="0"/>
              <a:buChar cha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3491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051967"/>
            <a:ext cx="8640960" cy="504825"/>
          </a:xfrm>
        </p:spPr>
        <p:txBody>
          <a:bodyPr/>
          <a:lstStyle>
            <a:lvl1pPr>
              <a:defRPr>
                <a:solidFill>
                  <a:schemeClr val="tx1">
                    <a:lumMod val="75000"/>
                    <a:lumOff val="25000"/>
                  </a:schemeClr>
                </a:solidFill>
              </a:defRPr>
            </a:lvl1pPr>
          </a:lstStyle>
          <a:p>
            <a:r>
              <a:rPr lang="en-US"/>
              <a:t>Click to edit Master title style</a:t>
            </a:r>
            <a:endParaRPr lang="en-AU" dirty="0"/>
          </a:p>
        </p:txBody>
      </p:sp>
      <p:sp>
        <p:nvSpPr>
          <p:cNvPr id="3" name="Content Placeholder 2"/>
          <p:cNvSpPr>
            <a:spLocks noGrp="1"/>
          </p:cNvSpPr>
          <p:nvPr>
            <p:ph sz="half" idx="1"/>
          </p:nvPr>
        </p:nvSpPr>
        <p:spPr>
          <a:xfrm>
            <a:off x="251520" y="1772816"/>
            <a:ext cx="5526000" cy="4752528"/>
          </a:xfrm>
        </p:spPr>
        <p:txBody>
          <a:bodyPr/>
          <a:lstStyle>
            <a:lvl1pPr>
              <a:defRPr sz="2000">
                <a:solidFill>
                  <a:schemeClr val="tx1">
                    <a:lumMod val="75000"/>
                    <a:lumOff val="25000"/>
                  </a:schemeClr>
                </a:solidFill>
              </a:defRPr>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5868144" y="1772816"/>
            <a:ext cx="3024336" cy="4752528"/>
          </a:xfrm>
        </p:spPr>
        <p:txBody>
          <a:bodyPr/>
          <a:lstStyle>
            <a:lvl1pPr>
              <a:buFont typeface="Arial" panose="020B0604020202020204" pitchFamily="34" charset="0"/>
              <a:buChar cha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08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504056"/>
          </a:xfrm>
        </p:spPr>
        <p:txBody>
          <a:bodyPr/>
          <a:lstStyle>
            <a:lvl1pPr>
              <a:defRPr>
                <a:solidFill>
                  <a:schemeClr val="tx1">
                    <a:lumMod val="75000"/>
                    <a:lumOff val="25000"/>
                  </a:schemeClr>
                </a:solidFill>
              </a:defRPr>
            </a:lvl1pPr>
          </a:lstStyle>
          <a:p>
            <a:r>
              <a:rPr lang="en-US"/>
              <a:t>Click to edit Master title style</a:t>
            </a:r>
            <a:endParaRPr lang="en-AU" dirty="0"/>
          </a:p>
        </p:txBody>
      </p:sp>
      <p:sp>
        <p:nvSpPr>
          <p:cNvPr id="3" name="Text Placeholder 2"/>
          <p:cNvSpPr>
            <a:spLocks noGrp="1"/>
          </p:cNvSpPr>
          <p:nvPr>
            <p:ph type="body" idx="1"/>
          </p:nvPr>
        </p:nvSpPr>
        <p:spPr>
          <a:xfrm>
            <a:off x="457200" y="1628800"/>
            <a:ext cx="4040188" cy="381719"/>
          </a:xfrm>
        </p:spPr>
        <p:txBody>
          <a:bodyPr/>
          <a:lstStyle>
            <a:lvl1pPr marL="0" indent="0">
              <a:buNone/>
              <a:defRPr sz="2000" b="0">
                <a:solidFill>
                  <a:schemeClr val="tx1">
                    <a:lumMod val="75000"/>
                    <a:lumOff val="2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058282"/>
            <a:ext cx="4040188" cy="4467062"/>
          </a:xfrm>
        </p:spPr>
        <p:txBody>
          <a:bodyPr/>
          <a:lstStyle>
            <a:lvl1pPr>
              <a:buFont typeface="Arial" panose="020B0604020202020204" pitchFamily="34" charset="0"/>
              <a:buChar cha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5" y="1628797"/>
            <a:ext cx="4041775" cy="381719"/>
          </a:xfrm>
        </p:spPr>
        <p:txBody>
          <a:bodyPr/>
          <a:lstStyle>
            <a:lvl1pPr marL="0" indent="0">
              <a:buNone/>
              <a:defRPr sz="2000" b="0">
                <a:solidFill>
                  <a:schemeClr val="tx1">
                    <a:lumMod val="75000"/>
                    <a:lumOff val="2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082524"/>
            <a:ext cx="4041775" cy="4442820"/>
          </a:xfrm>
        </p:spPr>
        <p:txBody>
          <a:bodyPr/>
          <a:lstStyle>
            <a:lvl1pPr>
              <a:buFont typeface="Arial" panose="020B0604020202020204" pitchFamily="34" charset="0"/>
              <a:buChar cha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6285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dirty="0"/>
          </a:p>
        </p:txBody>
      </p:sp>
      <p:sp>
        <p:nvSpPr>
          <p:cNvPr id="3" name="Picture Placeholder 2"/>
          <p:cNvSpPr>
            <a:spLocks noGrp="1"/>
          </p:cNvSpPr>
          <p:nvPr>
            <p:ph type="pic" idx="1"/>
          </p:nvPr>
        </p:nvSpPr>
        <p:spPr>
          <a:xfrm>
            <a:off x="1792288" y="980727"/>
            <a:ext cx="5486400" cy="37468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725958"/>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6448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Content Placeholder 2"/>
          <p:cNvSpPr>
            <a:spLocks noGrp="1"/>
          </p:cNvSpPr>
          <p:nvPr>
            <p:ph idx="1"/>
          </p:nvPr>
        </p:nvSpPr>
        <p:spPr>
          <a:xfrm>
            <a:off x="2339752" y="1628800"/>
            <a:ext cx="6347047" cy="4536504"/>
          </a:xfrm>
        </p:spPr>
        <p:txBody>
          <a:bodyPr/>
          <a:lstStyle>
            <a:lvl1pPr marL="0" indent="0">
              <a:defRPr sz="2000" baseline="0">
                <a:solidFill>
                  <a:srgbClr val="3F4357"/>
                </a:solidFill>
                <a:latin typeface="Helvetica-Light" pitchFamily="34" charset="0"/>
                <a:ea typeface="Verdana" pitchFamily="34" charset="0"/>
                <a:cs typeface="Verdana" pitchFamily="34" charset="0"/>
              </a:defRPr>
            </a:lvl1pPr>
            <a:lvl2pPr>
              <a:defRPr sz="2000">
                <a:solidFill>
                  <a:srgbClr val="3F4357"/>
                </a:solidFill>
                <a:latin typeface="Helvetica-Light" pitchFamily="34" charset="0"/>
                <a:ea typeface="Verdana" pitchFamily="34" charset="0"/>
                <a:cs typeface="Verdana" pitchFamily="34" charset="0"/>
              </a:defRPr>
            </a:lvl2pPr>
            <a:lvl3pPr>
              <a:defRPr sz="2000">
                <a:solidFill>
                  <a:srgbClr val="3F4357"/>
                </a:solidFill>
                <a:latin typeface="Helvetica-Light" pitchFamily="34" charset="0"/>
                <a:ea typeface="Verdana" pitchFamily="34" charset="0"/>
                <a:cs typeface="Verdana" pitchFamily="34" charset="0"/>
              </a:defRPr>
            </a:lvl3pPr>
            <a:lvl4pPr>
              <a:defRPr sz="2000">
                <a:solidFill>
                  <a:srgbClr val="3F4357"/>
                </a:solidFill>
                <a:latin typeface="Helvetica-Light" pitchFamily="34" charset="0"/>
                <a:ea typeface="Verdana" pitchFamily="34" charset="0"/>
                <a:cs typeface="Verdana" pitchFamily="34" charset="0"/>
              </a:defRPr>
            </a:lvl4pPr>
            <a:lvl5pPr>
              <a:defRPr sz="2000">
                <a:solidFill>
                  <a:srgbClr val="3F4357"/>
                </a:solidFill>
                <a:latin typeface="Helvetica-Light"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4CC2133-61FF-4E71-84CB-68C47C0ED55F}" type="datetimeFigureOut">
              <a:rPr lang="en-AU"/>
              <a:pPr>
                <a:defRPr/>
              </a:pPr>
              <a:t>28/02/2020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AU"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26441A-A78F-46E7-81DB-BF24DA45F25B}" type="slidenum">
              <a:rPr lang="en-AU"/>
              <a:pPr>
                <a:defRPr/>
              </a:pPr>
              <a:t>‹#›</a:t>
            </a:fld>
            <a:endParaRPr lang="en-AU" dirty="0"/>
          </a:p>
        </p:txBody>
      </p:sp>
      <p:sp>
        <p:nvSpPr>
          <p:cNvPr id="11" name="Text Placeholder 10"/>
          <p:cNvSpPr>
            <a:spLocks noGrp="1"/>
          </p:cNvSpPr>
          <p:nvPr>
            <p:ph type="body" sz="quarter" idx="14"/>
          </p:nvPr>
        </p:nvSpPr>
        <p:spPr>
          <a:xfrm>
            <a:off x="457200" y="1628800"/>
            <a:ext cx="2666999" cy="4536504"/>
          </a:xfrm>
        </p:spPr>
        <p:txBody>
          <a:bodyPr/>
          <a:lstStyle>
            <a:lvl1pPr>
              <a:defRPr sz="2000"/>
            </a:lvl1pPr>
          </a:lstStyle>
          <a:p>
            <a:pPr lvl="0"/>
            <a:endParaRPr lang="en-US" dirty="0"/>
          </a:p>
        </p:txBody>
      </p:sp>
      <p:sp>
        <p:nvSpPr>
          <p:cNvPr id="14" name="Title 1"/>
          <p:cNvSpPr>
            <a:spLocks noGrp="1"/>
          </p:cNvSpPr>
          <p:nvPr>
            <p:ph type="title"/>
          </p:nvPr>
        </p:nvSpPr>
        <p:spPr>
          <a:xfrm>
            <a:off x="457200" y="764704"/>
            <a:ext cx="8229600" cy="504056"/>
          </a:xfrm>
        </p:spPr>
        <p:txBody>
          <a:bodyPr/>
          <a:lstStyle>
            <a:lvl1pPr>
              <a:defRPr sz="3200" b="1">
                <a:solidFill>
                  <a:srgbClr val="22242E"/>
                </a:solidFill>
                <a:latin typeface="Helvetica" pitchFamily="2" charset="0"/>
              </a:defRPr>
            </a:lvl1pPr>
          </a:lstStyle>
          <a:p>
            <a:r>
              <a:rPr lang="en-US" dirty="0"/>
              <a:t>Click to edit Master title style</a:t>
            </a:r>
            <a:endParaRPr lang="en-AU" dirty="0"/>
          </a:p>
        </p:txBody>
      </p:sp>
    </p:spTree>
    <p:extLst>
      <p:ext uri="{BB962C8B-B14F-4D97-AF65-F5344CB8AC3E}">
        <p14:creationId xmlns:p14="http://schemas.microsoft.com/office/powerpoint/2010/main" val="277275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52513"/>
            <a:ext cx="8229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457200" y="1628775"/>
            <a:ext cx="82296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Tree>
    <p:extLst>
      <p:ext uri="{BB962C8B-B14F-4D97-AF65-F5344CB8AC3E}">
        <p14:creationId xmlns:p14="http://schemas.microsoft.com/office/powerpoint/2010/main" val="23104592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0" r:id="rId8"/>
  </p:sldLayoutIdLst>
  <p:txStyles>
    <p:titleStyle>
      <a:lvl1pPr algn="ctr" rtl="0" eaLnBrk="1" fontAlgn="base" hangingPunct="1">
        <a:spcBef>
          <a:spcPct val="0"/>
        </a:spcBef>
        <a:spcAft>
          <a:spcPct val="0"/>
        </a:spcAft>
        <a:defRPr sz="3200" b="1" kern="1200">
          <a:solidFill>
            <a:srgbClr val="404040"/>
          </a:solidFill>
          <a:latin typeface="Helvetica" pitchFamily="2" charset="0"/>
          <a:ea typeface="Verdana" pitchFamily="34" charset="0"/>
          <a:cs typeface="Verdana" pitchFamily="34" charset="0"/>
        </a:defRPr>
      </a:lvl1pPr>
      <a:lvl2pPr algn="ctr" rtl="0" eaLnBrk="1" fontAlgn="base" hangingPunct="1">
        <a:spcBef>
          <a:spcPct val="0"/>
        </a:spcBef>
        <a:spcAft>
          <a:spcPct val="0"/>
        </a:spcAft>
        <a:defRPr sz="3200" b="1">
          <a:solidFill>
            <a:srgbClr val="404040"/>
          </a:solidFill>
          <a:latin typeface="Helvetica" pitchFamily="2" charset="0"/>
          <a:ea typeface="Verdana" pitchFamily="34" charset="0"/>
          <a:cs typeface="Verdana" pitchFamily="34" charset="0"/>
        </a:defRPr>
      </a:lvl2pPr>
      <a:lvl3pPr algn="ctr" rtl="0" eaLnBrk="1" fontAlgn="base" hangingPunct="1">
        <a:spcBef>
          <a:spcPct val="0"/>
        </a:spcBef>
        <a:spcAft>
          <a:spcPct val="0"/>
        </a:spcAft>
        <a:defRPr sz="3200" b="1">
          <a:solidFill>
            <a:srgbClr val="404040"/>
          </a:solidFill>
          <a:latin typeface="Helvetica" pitchFamily="2" charset="0"/>
          <a:ea typeface="Verdana" pitchFamily="34" charset="0"/>
          <a:cs typeface="Verdana" pitchFamily="34" charset="0"/>
        </a:defRPr>
      </a:lvl3pPr>
      <a:lvl4pPr algn="ctr" rtl="0" eaLnBrk="1" fontAlgn="base" hangingPunct="1">
        <a:spcBef>
          <a:spcPct val="0"/>
        </a:spcBef>
        <a:spcAft>
          <a:spcPct val="0"/>
        </a:spcAft>
        <a:defRPr sz="3200" b="1">
          <a:solidFill>
            <a:srgbClr val="404040"/>
          </a:solidFill>
          <a:latin typeface="Helvetica" pitchFamily="2" charset="0"/>
          <a:ea typeface="Verdana" pitchFamily="34" charset="0"/>
          <a:cs typeface="Verdana" pitchFamily="34" charset="0"/>
        </a:defRPr>
      </a:lvl4pPr>
      <a:lvl5pPr algn="ctr" rtl="0" eaLnBrk="1" fontAlgn="base" hangingPunct="1">
        <a:spcBef>
          <a:spcPct val="0"/>
        </a:spcBef>
        <a:spcAft>
          <a:spcPct val="0"/>
        </a:spcAft>
        <a:defRPr sz="3200" b="1">
          <a:solidFill>
            <a:srgbClr val="404040"/>
          </a:solidFill>
          <a:latin typeface="Helvetica" pitchFamily="2"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defRPr sz="2000" kern="1200">
          <a:solidFill>
            <a:srgbClr val="404040"/>
          </a:solidFill>
          <a:latin typeface="Calibri Light" panose="020F0302020204030204" pitchFamily="34" charset="0"/>
          <a:ea typeface="+mn-ea"/>
          <a:cs typeface="Calibri Light" panose="020F030202020403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000" kern="1200">
          <a:solidFill>
            <a:srgbClr val="404040"/>
          </a:solidFill>
          <a:latin typeface="Calibri Light" panose="020F0302020204030204" pitchFamily="34" charset="0"/>
          <a:ea typeface="+mn-ea"/>
          <a:cs typeface="Calibri Light" panose="020F030202020403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rgbClr val="404040"/>
          </a:solidFill>
          <a:latin typeface="Calibri Light" panose="020F0302020204030204" pitchFamily="34" charset="0"/>
          <a:ea typeface="+mn-ea"/>
          <a:cs typeface="Calibri Light" panose="020F030202020403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404040"/>
          </a:solidFill>
          <a:latin typeface="Calibri Light" panose="020F0302020204030204" pitchFamily="34" charset="0"/>
          <a:ea typeface="+mn-ea"/>
          <a:cs typeface="Calibri Light" panose="020F030202020403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404040"/>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btainsh@mostynent.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52636" y="2060848"/>
            <a:ext cx="8638728" cy="675506"/>
          </a:xfrm>
        </p:spPr>
        <p:txBody>
          <a:bodyPr/>
          <a:lstStyle/>
          <a:p>
            <a:r>
              <a:rPr lang="en-AU" dirty="0"/>
              <a:t>MOSTYN ENTERPRISES</a:t>
            </a:r>
          </a:p>
        </p:txBody>
      </p:sp>
      <p:sp>
        <p:nvSpPr>
          <p:cNvPr id="3" name="Subtitle 2"/>
          <p:cNvSpPr>
            <a:spLocks noGrp="1"/>
          </p:cNvSpPr>
          <p:nvPr>
            <p:ph type="subTitle" idx="1"/>
          </p:nvPr>
        </p:nvSpPr>
        <p:spPr>
          <a:xfrm>
            <a:off x="1371600" y="3245347"/>
            <a:ext cx="6400800" cy="1752600"/>
          </a:xfrm>
        </p:spPr>
        <p:txBody>
          <a:bodyPr/>
          <a:lstStyle/>
          <a:p>
            <a:r>
              <a:rPr lang="en-US" sz="2800" cap="all" dirty="0"/>
              <a:t>5/12 SEVERN STREET, </a:t>
            </a:r>
          </a:p>
          <a:p>
            <a:r>
              <a:rPr lang="en-US" sz="2800" cap="all" dirty="0" smtClean="0"/>
              <a:t>St. </a:t>
            </a:r>
            <a:r>
              <a:rPr lang="en-US" sz="2800" cap="all" dirty="0"/>
              <a:t>MARYS, NSW, 2760, AUSTRALIA</a:t>
            </a:r>
          </a:p>
          <a:p>
            <a:r>
              <a:rPr lang="en-US" sz="2800" cap="all" dirty="0"/>
              <a:t>+61 (02) 9194 3470 </a:t>
            </a:r>
          </a:p>
          <a:p>
            <a:endParaRPr lang="en-US" sz="2800" cap="all" dirty="0"/>
          </a:p>
          <a:p>
            <a:r>
              <a:rPr lang="en-US" sz="2800" dirty="0"/>
              <a:t>Copyright © 2020 Mostyn Enterprises (Technologies) Pty Ltd</a:t>
            </a:r>
          </a:p>
          <a:p>
            <a:endParaRPr lang="en-US" sz="2800" cap="al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LOOP ANTENNA </a:t>
            </a:r>
            <a:r>
              <a:rPr lang="en-AU" dirty="0" smtClean="0"/>
              <a:t>MKI</a:t>
            </a:r>
            <a:endParaRPr lang="en-AU" dirty="0"/>
          </a:p>
        </p:txBody>
      </p:sp>
      <p:sp>
        <p:nvSpPr>
          <p:cNvPr id="3" name="Content Placeholder 2"/>
          <p:cNvSpPr>
            <a:spLocks noGrp="1"/>
          </p:cNvSpPr>
          <p:nvPr>
            <p:ph idx="1"/>
          </p:nvPr>
        </p:nvSpPr>
        <p:spPr>
          <a:xfrm>
            <a:off x="457200" y="1628948"/>
            <a:ext cx="8229600" cy="2952180"/>
          </a:xfrm>
        </p:spPr>
        <p:txBody>
          <a:bodyPr/>
          <a:lstStyle/>
          <a:p>
            <a:pPr marL="0" indent="0" algn="just">
              <a:buNone/>
            </a:pPr>
            <a:r>
              <a:rPr lang="en-AU" dirty="0"/>
              <a:t>Our MKI loop antenna is capable of providing a self tracking </a:t>
            </a:r>
            <a:r>
              <a:rPr lang="en-AU" dirty="0" smtClean="0"/>
              <a:t>capability, </a:t>
            </a:r>
            <a:r>
              <a:rPr lang="en-AU" dirty="0"/>
              <a:t>operated in a mobile operation. The technical specifications are as follows:</a:t>
            </a:r>
          </a:p>
          <a:p>
            <a:pPr lvl="1"/>
            <a:r>
              <a:rPr lang="en-AU" dirty="0"/>
              <a:t>Two antennas, in either single or double loop configuration</a:t>
            </a:r>
          </a:p>
          <a:p>
            <a:pPr lvl="1"/>
            <a:r>
              <a:rPr lang="en-AU" dirty="0"/>
              <a:t>Loop 1, 2-11MHz</a:t>
            </a:r>
          </a:p>
          <a:p>
            <a:pPr lvl="1"/>
            <a:r>
              <a:rPr lang="en-AU" dirty="0"/>
              <a:t>Loop 2, 11-30MHz</a:t>
            </a:r>
          </a:p>
          <a:p>
            <a:pPr lvl="1"/>
            <a:r>
              <a:rPr lang="en-AU" dirty="0"/>
              <a:t>Dual, 2-30MHz</a:t>
            </a:r>
          </a:p>
          <a:p>
            <a:pPr lvl="1"/>
            <a:r>
              <a:rPr lang="en-AU" dirty="0"/>
              <a:t>Capable of traversing </a:t>
            </a:r>
            <a:r>
              <a:rPr lang="en-AU" dirty="0" smtClean="0"/>
              <a:t>360</a:t>
            </a:r>
            <a:r>
              <a:rPr lang="en-AU" altLang="en-US" dirty="0" smtClean="0">
                <a:solidFill>
                  <a:srgbClr val="404040"/>
                </a:solidFill>
                <a:sym typeface="Symbol" panose="05050102010706020507" pitchFamily="18" charset="2"/>
              </a:rPr>
              <a:t></a:t>
            </a:r>
            <a:r>
              <a:rPr lang="en-AU" dirty="0" smtClean="0"/>
              <a:t>, </a:t>
            </a:r>
            <a:r>
              <a:rPr lang="en-AU" dirty="0"/>
              <a:t>and elevating from </a:t>
            </a:r>
            <a:r>
              <a:rPr lang="en-AU" dirty="0" smtClean="0"/>
              <a:t>0-90</a:t>
            </a:r>
            <a:r>
              <a:rPr lang="en-AU" altLang="en-US" dirty="0" smtClean="0">
                <a:solidFill>
                  <a:srgbClr val="404040"/>
                </a:solidFill>
                <a:sym typeface="Symbol" panose="05050102010706020507" pitchFamily="18" charset="2"/>
              </a:rPr>
              <a:t></a:t>
            </a:r>
            <a:endParaRPr lang="en-AU" dirty="0"/>
          </a:p>
          <a:p>
            <a:pPr lvl="1"/>
            <a:r>
              <a:rPr lang="en-AU" dirty="0"/>
              <a:t>Self tracking using inertial measurement unit</a:t>
            </a:r>
          </a:p>
          <a:p>
            <a:pPr lvl="1"/>
            <a:r>
              <a:rPr lang="en-AU" dirty="0"/>
              <a:t>Power rating - 1kW</a:t>
            </a:r>
          </a:p>
          <a:p>
            <a:pPr lvl="1"/>
            <a:r>
              <a:rPr lang="en-AU" dirty="0"/>
              <a:t>Maximum voltage potential - 30kV</a:t>
            </a:r>
          </a:p>
          <a:p>
            <a:pPr lvl="1"/>
            <a:r>
              <a:rPr lang="en-AU" dirty="0"/>
              <a:t>Operates on 24-28V</a:t>
            </a:r>
          </a:p>
          <a:p>
            <a:pPr lvl="1"/>
            <a:r>
              <a:rPr lang="en-AU" dirty="0"/>
              <a:t>Communication via USB, Ethernet, RSXXX</a:t>
            </a:r>
          </a:p>
          <a:p>
            <a:pPr marL="0" indent="0">
              <a:buNone/>
            </a:pPr>
            <a:endParaRPr lang="en-AU" dirty="0"/>
          </a:p>
        </p:txBody>
      </p:sp>
    </p:spTree>
    <p:extLst>
      <p:ext uri="{BB962C8B-B14F-4D97-AF65-F5344CB8AC3E}">
        <p14:creationId xmlns:p14="http://schemas.microsoft.com/office/powerpoint/2010/main" val="1870929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LOOP </a:t>
            </a:r>
            <a:r>
              <a:rPr lang="en-AU" dirty="0" smtClean="0"/>
              <a:t>ANTENNA MKII</a:t>
            </a:r>
            <a:endParaRPr lang="en-AU" dirty="0"/>
          </a:p>
        </p:txBody>
      </p:sp>
      <p:sp>
        <p:nvSpPr>
          <p:cNvPr id="3" name="Content Placeholder 2"/>
          <p:cNvSpPr>
            <a:spLocks noGrp="1"/>
          </p:cNvSpPr>
          <p:nvPr>
            <p:ph idx="1"/>
          </p:nvPr>
        </p:nvSpPr>
        <p:spPr>
          <a:xfrm>
            <a:off x="282352" y="1628800"/>
            <a:ext cx="8579296" cy="4680520"/>
          </a:xfrm>
        </p:spPr>
        <p:txBody>
          <a:bodyPr/>
          <a:lstStyle/>
          <a:p>
            <a:pPr marL="0" indent="0">
              <a:buNone/>
              <a:defRPr/>
            </a:pPr>
            <a:r>
              <a:rPr lang="en-US" dirty="0" smtClean="0"/>
              <a:t>Capable of </a:t>
            </a:r>
            <a:r>
              <a:rPr lang="en-US" dirty="0"/>
              <a:t>providing </a:t>
            </a:r>
            <a:r>
              <a:rPr lang="en-US" dirty="0" smtClean="0"/>
              <a:t>over-the-horizon </a:t>
            </a:r>
            <a:r>
              <a:rPr lang="en-US" dirty="0"/>
              <a:t>directional </a:t>
            </a:r>
            <a:r>
              <a:rPr lang="en-US" dirty="0" smtClean="0"/>
              <a:t>communication, using </a:t>
            </a:r>
            <a:r>
              <a:rPr lang="en-US" dirty="0"/>
              <a:t>the ionosphere to provide long distance </a:t>
            </a:r>
            <a:r>
              <a:rPr lang="en-US" dirty="0" smtClean="0"/>
              <a:t>links, </a:t>
            </a:r>
            <a:r>
              <a:rPr lang="en-US" dirty="0"/>
              <a:t>operated from a stationary </a:t>
            </a:r>
            <a:r>
              <a:rPr lang="en-US" dirty="0" smtClean="0"/>
              <a:t>or mobile position. </a:t>
            </a:r>
            <a:r>
              <a:rPr lang="en-US" dirty="0"/>
              <a:t>The technical specifications are as follows:</a:t>
            </a:r>
          </a:p>
          <a:p>
            <a:r>
              <a:rPr lang="en-AU" altLang="en-US" dirty="0">
                <a:solidFill>
                  <a:srgbClr val="404040"/>
                </a:solidFill>
              </a:rPr>
              <a:t>Two antennas, in either single or double loop configuration</a:t>
            </a:r>
          </a:p>
          <a:p>
            <a:pPr lvl="1"/>
            <a:r>
              <a:rPr lang="en-AU" altLang="en-US" dirty="0">
                <a:solidFill>
                  <a:srgbClr val="404040"/>
                </a:solidFill>
              </a:rPr>
              <a:t>Loop 1, 2-11MHz</a:t>
            </a:r>
          </a:p>
          <a:p>
            <a:pPr lvl="1"/>
            <a:r>
              <a:rPr lang="en-AU" altLang="en-US" dirty="0">
                <a:solidFill>
                  <a:srgbClr val="404040"/>
                </a:solidFill>
              </a:rPr>
              <a:t>Loop 2, 11-30MHz</a:t>
            </a:r>
          </a:p>
          <a:p>
            <a:pPr lvl="1"/>
            <a:r>
              <a:rPr lang="en-AU" altLang="en-US" dirty="0">
                <a:solidFill>
                  <a:srgbClr val="404040"/>
                </a:solidFill>
              </a:rPr>
              <a:t>Dual, 2-30MHz</a:t>
            </a:r>
          </a:p>
          <a:p>
            <a:r>
              <a:rPr lang="en-AU" altLang="en-US" dirty="0">
                <a:solidFill>
                  <a:srgbClr val="404040"/>
                </a:solidFill>
              </a:rPr>
              <a:t>Capable of traversing 360</a:t>
            </a:r>
            <a:r>
              <a:rPr lang="en-AU" altLang="en-US" dirty="0">
                <a:solidFill>
                  <a:srgbClr val="404040"/>
                </a:solidFill>
                <a:sym typeface="Symbol" panose="05050102010706020507" pitchFamily="18" charset="2"/>
              </a:rPr>
              <a:t> (MKI), and elevating from 0-90 (MKI)</a:t>
            </a:r>
            <a:endParaRPr lang="en-AU" altLang="en-US" dirty="0">
              <a:solidFill>
                <a:srgbClr val="404040"/>
              </a:solidFill>
            </a:endParaRPr>
          </a:p>
          <a:p>
            <a:r>
              <a:rPr lang="en-AU" altLang="en-US" dirty="0">
                <a:solidFill>
                  <a:srgbClr val="404040"/>
                </a:solidFill>
              </a:rPr>
              <a:t>Self tracking using inertial measurement unit</a:t>
            </a:r>
          </a:p>
          <a:p>
            <a:r>
              <a:rPr lang="en-AU" altLang="en-US" dirty="0">
                <a:solidFill>
                  <a:srgbClr val="404040"/>
                </a:solidFill>
              </a:rPr>
              <a:t>Power rating - 1kW</a:t>
            </a:r>
          </a:p>
          <a:p>
            <a:r>
              <a:rPr lang="en-AU" altLang="en-US" dirty="0">
                <a:solidFill>
                  <a:srgbClr val="404040"/>
                </a:solidFill>
              </a:rPr>
              <a:t>Maximum voltage potential - </a:t>
            </a:r>
            <a:r>
              <a:rPr lang="en-AU" altLang="en-US" dirty="0" smtClean="0">
                <a:solidFill>
                  <a:srgbClr val="404040"/>
                </a:solidFill>
              </a:rPr>
              <a:t>20kV</a:t>
            </a:r>
            <a:endParaRPr lang="en-AU" altLang="en-US" dirty="0">
              <a:solidFill>
                <a:srgbClr val="404040"/>
              </a:solidFill>
            </a:endParaRPr>
          </a:p>
          <a:p>
            <a:r>
              <a:rPr lang="en-AU" altLang="en-US" dirty="0">
                <a:solidFill>
                  <a:srgbClr val="404040"/>
                </a:solidFill>
              </a:rPr>
              <a:t>Operates on 24-28V</a:t>
            </a:r>
          </a:p>
          <a:p>
            <a:r>
              <a:rPr lang="en-AU" altLang="en-US" dirty="0">
                <a:solidFill>
                  <a:srgbClr val="404040"/>
                </a:solidFill>
              </a:rPr>
              <a:t>Communication via USB, Ethernet, </a:t>
            </a:r>
            <a:r>
              <a:rPr lang="en-AU" altLang="en-US" dirty="0" err="1" smtClean="0">
                <a:solidFill>
                  <a:srgbClr val="404040"/>
                </a:solidFill>
              </a:rPr>
              <a:t>RSxxx</a:t>
            </a:r>
            <a:r>
              <a:rPr lang="en-AU" altLang="en-US" dirty="0" smtClean="0">
                <a:solidFill>
                  <a:srgbClr val="404040"/>
                </a:solidFill>
              </a:rPr>
              <a:t> </a:t>
            </a:r>
            <a:endParaRPr lang="en-AU" altLang="en-US" dirty="0">
              <a:solidFill>
                <a:srgbClr val="404040"/>
              </a:solidFill>
            </a:endParaRPr>
          </a:p>
          <a:p>
            <a:pPr marL="0" indent="0">
              <a:buNone/>
              <a:defRPr/>
            </a:pPr>
            <a:endParaRPr lang="en-AU" sz="1700" dirty="0"/>
          </a:p>
        </p:txBody>
      </p:sp>
    </p:spTree>
    <p:extLst>
      <p:ext uri="{BB962C8B-B14F-4D97-AF65-F5344CB8AC3E}">
        <p14:creationId xmlns:p14="http://schemas.microsoft.com/office/powerpoint/2010/main" val="434020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POWER </a:t>
            </a:r>
            <a:r>
              <a:rPr lang="en-AU" dirty="0" smtClean="0"/>
              <a:t>AMPLIFIERS</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9894046"/>
              </p:ext>
            </p:extLst>
          </p:nvPr>
        </p:nvGraphicFramePr>
        <p:xfrm>
          <a:off x="457200" y="1628775"/>
          <a:ext cx="8229600" cy="4641786"/>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3763855338"/>
                    </a:ext>
                  </a:extLst>
                </a:gridCol>
                <a:gridCol w="5554960">
                  <a:extLst>
                    <a:ext uri="{9D8B030D-6E8A-4147-A177-3AD203B41FA5}">
                      <a16:colId xmlns:a16="http://schemas.microsoft.com/office/drawing/2014/main" val="1548075492"/>
                    </a:ext>
                  </a:extLst>
                </a:gridCol>
              </a:tblGrid>
              <a:tr h="354503">
                <a:tc>
                  <a:txBody>
                    <a:bodyPr/>
                    <a:lstStyle/>
                    <a:p>
                      <a:pPr algn="l"/>
                      <a:r>
                        <a:rPr lang="en-AU" dirty="0" err="1" smtClean="0">
                          <a:latin typeface="Calibri Light" panose="020F0302020204030204" pitchFamily="34" charset="0"/>
                          <a:cs typeface="Calibri Light" panose="020F0302020204030204" pitchFamily="34" charset="0"/>
                        </a:rPr>
                        <a:t>Mostyn</a:t>
                      </a:r>
                      <a:r>
                        <a:rPr lang="en-AU" dirty="0" smtClean="0">
                          <a:latin typeface="Calibri Light" panose="020F0302020204030204" pitchFamily="34" charset="0"/>
                          <a:cs typeface="Calibri Light" panose="020F0302020204030204" pitchFamily="34" charset="0"/>
                        </a:rPr>
                        <a:t> Enterprises Part #</a:t>
                      </a:r>
                      <a:endParaRPr lang="en-AU" dirty="0">
                        <a:latin typeface="Calibri Light" panose="020F0302020204030204" pitchFamily="34" charset="0"/>
                        <a:cs typeface="Calibri Light" panose="020F0302020204030204" pitchFamily="34" charset="0"/>
                      </a:endParaRPr>
                    </a:p>
                  </a:txBody>
                  <a:tcPr anchor="ctr"/>
                </a:tc>
                <a:tc>
                  <a:txBody>
                    <a:bodyPr/>
                    <a:lstStyle/>
                    <a:p>
                      <a:pPr algn="l"/>
                      <a:r>
                        <a:rPr lang="en-AU" dirty="0" smtClean="0">
                          <a:latin typeface="Calibri Light" panose="020F0302020204030204" pitchFamily="34" charset="0"/>
                          <a:cs typeface="Calibri Light" panose="020F0302020204030204" pitchFamily="34" charset="0"/>
                        </a:rPr>
                        <a:t>Description</a:t>
                      </a:r>
                      <a:endParaRPr lang="en-AU"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614108130"/>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MEB-1-20M-1G</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ctr"/>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1W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20-1000MHz Medium Gain LDMOS-Based RF Module</a:t>
                      </a:r>
                    </a:p>
                  </a:txBody>
                  <a:tcPr marL="9525" marR="9525" marT="9525" marB="0" anchor="ctr"/>
                </a:tc>
                <a:extLst>
                  <a:ext uri="{0D108BD9-81ED-4DB2-BD59-A6C34878D82A}">
                    <a16:rowId xmlns:a16="http://schemas.microsoft.com/office/drawing/2014/main" val="3204124407"/>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MEB-1W5-30M-512G</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ctr"/>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1.5W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30-512MHz Medium Gain VDMOS-Based RF Module</a:t>
                      </a:r>
                    </a:p>
                  </a:txBody>
                  <a:tcPr marL="9525" marR="9525" marT="9525" marB="0" anchor="ctr"/>
                </a:tc>
                <a:extLst>
                  <a:ext uri="{0D108BD9-81ED-4DB2-BD59-A6C34878D82A}">
                    <a16:rowId xmlns:a16="http://schemas.microsoft.com/office/drawing/2014/main" val="4178321043"/>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MEB-8-20M-3G</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ctr"/>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8W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20-3000MHz Medium Gain </a:t>
                      </a:r>
                      <a:r>
                        <a:rPr lang="en-US" sz="1500" b="0" i="0" u="none" strike="noStrike" dirty="0" err="1">
                          <a:solidFill>
                            <a:srgbClr val="000000"/>
                          </a:solidFill>
                          <a:effectLst/>
                          <a:latin typeface="Calibri Light" panose="020F0302020204030204" pitchFamily="34" charset="0"/>
                          <a:cs typeface="Calibri Light" panose="020F0302020204030204" pitchFamily="34" charset="0"/>
                        </a:rPr>
                        <a:t>GaN</a:t>
                      </a:r>
                      <a:r>
                        <a:rPr lang="en-US" sz="1500" b="0" i="0" u="none" strike="noStrike" dirty="0">
                          <a:solidFill>
                            <a:srgbClr val="000000"/>
                          </a:solidFill>
                          <a:effectLst/>
                          <a:latin typeface="Calibri Light" panose="020F0302020204030204" pitchFamily="34" charset="0"/>
                          <a:cs typeface="Calibri Light" panose="020F0302020204030204" pitchFamily="34" charset="0"/>
                        </a:rPr>
                        <a:t>-Based RF Module</a:t>
                      </a:r>
                    </a:p>
                  </a:txBody>
                  <a:tcPr marL="9525" marR="9525" marT="9525" marB="0" anchor="ctr"/>
                </a:tc>
                <a:extLst>
                  <a:ext uri="{0D108BD9-81ED-4DB2-BD59-A6C34878D82A}">
                    <a16:rowId xmlns:a16="http://schemas.microsoft.com/office/drawing/2014/main" val="3007008814"/>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MEB-10-20M-2G</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ctr"/>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10W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20-2000MHz Medium Gain </a:t>
                      </a:r>
                      <a:r>
                        <a:rPr lang="en-US" sz="1500" b="0" i="0" u="none" strike="noStrike" dirty="0" err="1">
                          <a:solidFill>
                            <a:srgbClr val="000000"/>
                          </a:solidFill>
                          <a:effectLst/>
                          <a:latin typeface="Calibri Light" panose="020F0302020204030204" pitchFamily="34" charset="0"/>
                          <a:cs typeface="Calibri Light" panose="020F0302020204030204" pitchFamily="34" charset="0"/>
                        </a:rPr>
                        <a:t>GaN</a:t>
                      </a:r>
                      <a:r>
                        <a:rPr lang="en-US" sz="1500" b="0" i="0" u="none" strike="noStrike" dirty="0">
                          <a:solidFill>
                            <a:srgbClr val="000000"/>
                          </a:solidFill>
                          <a:effectLst/>
                          <a:latin typeface="Calibri Light" panose="020F0302020204030204" pitchFamily="34" charset="0"/>
                          <a:cs typeface="Calibri Light" panose="020F0302020204030204" pitchFamily="34" charset="0"/>
                        </a:rPr>
                        <a:t>-Based RF Module</a:t>
                      </a:r>
                    </a:p>
                  </a:txBody>
                  <a:tcPr marL="9525" marR="9525" marT="9525" marB="0" anchor="ctr"/>
                </a:tc>
                <a:extLst>
                  <a:ext uri="{0D108BD9-81ED-4DB2-BD59-A6C34878D82A}">
                    <a16:rowId xmlns:a16="http://schemas.microsoft.com/office/drawing/2014/main" val="336461604"/>
                  </a:ext>
                </a:extLst>
              </a:tr>
              <a:tr h="376493">
                <a:tc>
                  <a:txBody>
                    <a:bodyPr/>
                    <a:lstStyle/>
                    <a:p>
                      <a:pPr algn="l"/>
                      <a:r>
                        <a:rPr lang="en-AU" sz="1500" dirty="0" smtClean="0">
                          <a:latin typeface="Calibri Light" panose="020F0302020204030204" pitchFamily="34" charset="0"/>
                          <a:cs typeface="Calibri Light" panose="020F0302020204030204" pitchFamily="34" charset="0"/>
                        </a:rPr>
                        <a:t>MEB-10-20M-2G5</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ctr"/>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10W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20-2500MHz Medium Gain </a:t>
                      </a:r>
                      <a:r>
                        <a:rPr lang="en-US" sz="1500" b="0" i="0" u="none" strike="noStrike" dirty="0" err="1">
                          <a:solidFill>
                            <a:srgbClr val="000000"/>
                          </a:solidFill>
                          <a:effectLst/>
                          <a:latin typeface="Calibri Light" panose="020F0302020204030204" pitchFamily="34" charset="0"/>
                          <a:cs typeface="Calibri Light" panose="020F0302020204030204" pitchFamily="34" charset="0"/>
                        </a:rPr>
                        <a:t>GaN</a:t>
                      </a:r>
                      <a:r>
                        <a:rPr lang="en-US" sz="1500" b="0" i="0" u="none" strike="noStrike" dirty="0">
                          <a:solidFill>
                            <a:srgbClr val="000000"/>
                          </a:solidFill>
                          <a:effectLst/>
                          <a:latin typeface="Calibri Light" panose="020F0302020204030204" pitchFamily="34" charset="0"/>
                          <a:cs typeface="Calibri Light" panose="020F0302020204030204" pitchFamily="34" charset="0"/>
                        </a:rPr>
                        <a:t>-Based RF Module</a:t>
                      </a:r>
                    </a:p>
                  </a:txBody>
                  <a:tcPr marL="9525" marR="9525" marT="9525" marB="0" anchor="ctr"/>
                </a:tc>
                <a:extLst>
                  <a:ext uri="{0D108BD9-81ED-4DB2-BD59-A6C34878D82A}">
                    <a16:rowId xmlns:a16="http://schemas.microsoft.com/office/drawing/2014/main" val="3401881948"/>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MEB-10-30M-512M</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ctr"/>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10W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30-512MHz Medium Gain LDMOS-Based RF Module</a:t>
                      </a:r>
                    </a:p>
                  </a:txBody>
                  <a:tcPr marL="9525" marR="9525" marT="9525" marB="0" anchor="ctr"/>
                </a:tc>
                <a:extLst>
                  <a:ext uri="{0D108BD9-81ED-4DB2-BD59-A6C34878D82A}">
                    <a16:rowId xmlns:a16="http://schemas.microsoft.com/office/drawing/2014/main" val="2494844257"/>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MEB-70-1M-1G</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ctr"/>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70W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1-1000MHz High Gain </a:t>
                      </a:r>
                      <a:r>
                        <a:rPr lang="en-US" sz="1500" b="0" i="0" u="none" strike="noStrike" dirty="0" err="1">
                          <a:solidFill>
                            <a:srgbClr val="000000"/>
                          </a:solidFill>
                          <a:effectLst/>
                          <a:latin typeface="Calibri Light" panose="020F0302020204030204" pitchFamily="34" charset="0"/>
                          <a:cs typeface="Calibri Light" panose="020F0302020204030204" pitchFamily="34" charset="0"/>
                        </a:rPr>
                        <a:t>GaN</a:t>
                      </a:r>
                      <a:r>
                        <a:rPr lang="en-US" sz="1500" b="0" i="0" u="none" strike="noStrike" dirty="0">
                          <a:solidFill>
                            <a:srgbClr val="000000"/>
                          </a:solidFill>
                          <a:effectLst/>
                          <a:latin typeface="Calibri Light" panose="020F0302020204030204" pitchFamily="34" charset="0"/>
                          <a:cs typeface="Calibri Light" panose="020F0302020204030204" pitchFamily="34" charset="0"/>
                        </a:rPr>
                        <a:t>-Based RF Module</a:t>
                      </a:r>
                    </a:p>
                  </a:txBody>
                  <a:tcPr marL="9525" marR="9525" marT="9525" marB="0" anchor="ctr"/>
                </a:tc>
                <a:extLst>
                  <a:ext uri="{0D108BD9-81ED-4DB2-BD59-A6C34878D82A}">
                    <a16:rowId xmlns:a16="http://schemas.microsoft.com/office/drawing/2014/main" val="4199518659"/>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MEB-80-500M-1G</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ctr"/>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80W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500-1000MHz High Gain LDMOS-Based RF Module</a:t>
                      </a:r>
                    </a:p>
                  </a:txBody>
                  <a:tcPr marL="9525" marR="9525" marT="9525" marB="0" anchor="ctr"/>
                </a:tc>
                <a:extLst>
                  <a:ext uri="{0D108BD9-81ED-4DB2-BD59-A6C34878D82A}">
                    <a16:rowId xmlns:a16="http://schemas.microsoft.com/office/drawing/2014/main" val="2052182500"/>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MEB-100-0M5-5M</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b"/>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100W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0.5-5MHz High Gain LDMOS-Based RF Module</a:t>
                      </a:r>
                    </a:p>
                  </a:txBody>
                  <a:tcPr marL="9525" marR="9525" marT="9525" marB="0" anchor="ctr"/>
                </a:tc>
                <a:extLst>
                  <a:ext uri="{0D108BD9-81ED-4DB2-BD59-A6C34878D82A}">
                    <a16:rowId xmlns:a16="http://schemas.microsoft.com/office/drawing/2014/main" val="771630444"/>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MEB-150-30M-512M</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ctr"/>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150W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30-512MHz High Gain VDMOS-Based RF Module</a:t>
                      </a:r>
                    </a:p>
                  </a:txBody>
                  <a:tcPr marL="9525" marR="9525" marT="9525" marB="0" anchor="ctr"/>
                </a:tc>
                <a:extLst>
                  <a:ext uri="{0D108BD9-81ED-4DB2-BD59-A6C34878D82A}">
                    <a16:rowId xmlns:a16="http://schemas.microsoft.com/office/drawing/2014/main" val="1187527268"/>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MEB-400-2M-30M</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ctr"/>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400W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2-30MHz High  Gain LDMOS-Based RF Module</a:t>
                      </a:r>
                    </a:p>
                  </a:txBody>
                  <a:tcPr marL="9525" marR="9525" marT="9525" marB="0" anchor="ctr"/>
                </a:tc>
                <a:extLst>
                  <a:ext uri="{0D108BD9-81ED-4DB2-BD59-A6C34878D82A}">
                    <a16:rowId xmlns:a16="http://schemas.microsoft.com/office/drawing/2014/main" val="3281399958"/>
                  </a:ext>
                </a:extLst>
              </a:tr>
              <a:tr h="354503">
                <a:tc>
                  <a:txBody>
                    <a:bodyPr/>
                    <a:lstStyle/>
                    <a:p>
                      <a:pPr algn="l"/>
                      <a:r>
                        <a:rPr lang="en-AU" sz="1500" dirty="0" smtClean="0">
                          <a:latin typeface="Calibri Light" panose="020F0302020204030204" pitchFamily="34" charset="0"/>
                          <a:cs typeface="Calibri Light" panose="020F0302020204030204" pitchFamily="34" charset="0"/>
                        </a:rPr>
                        <a:t>MEB-500-1M5-30M</a:t>
                      </a:r>
                      <a:endParaRPr lang="en-AU" sz="1500" dirty="0">
                        <a:latin typeface="Calibri Light" panose="020F0302020204030204" pitchFamily="34" charset="0"/>
                        <a:cs typeface="Calibri Light" panose="020F0302020204030204" pitchFamily="34" charset="0"/>
                      </a:endParaRPr>
                    </a:p>
                  </a:txBody>
                  <a:tcPr anchor="ctr"/>
                </a:tc>
                <a:tc>
                  <a:txBody>
                    <a:bodyPr/>
                    <a:lstStyle/>
                    <a:p>
                      <a:pPr algn="l" fontAlgn="b"/>
                      <a:r>
                        <a:rPr lang="en-US" sz="1500" b="0" i="0" u="none" strike="noStrike" dirty="0" smtClean="0">
                          <a:solidFill>
                            <a:srgbClr val="000000"/>
                          </a:solidFill>
                          <a:effectLst/>
                          <a:latin typeface="Calibri Light" panose="020F0302020204030204" pitchFamily="34" charset="0"/>
                          <a:cs typeface="Calibri Light" panose="020F0302020204030204" pitchFamily="34" charset="0"/>
                        </a:rPr>
                        <a:t>  500W </a:t>
                      </a:r>
                      <a:r>
                        <a:rPr lang="en-US" sz="1500" b="0" i="0" u="none" strike="noStrike" dirty="0">
                          <a:solidFill>
                            <a:srgbClr val="000000"/>
                          </a:solidFill>
                          <a:effectLst/>
                          <a:latin typeface="Calibri Light" panose="020F0302020204030204" pitchFamily="34" charset="0"/>
                          <a:cs typeface="Calibri Light" panose="020F0302020204030204" pitchFamily="34" charset="0"/>
                        </a:rPr>
                        <a:t>1.5-30MHz High Gain VDMOS-Based RF Module</a:t>
                      </a:r>
                    </a:p>
                  </a:txBody>
                  <a:tcPr marL="9525" marR="9525" marT="9525" marB="0" anchor="ctr"/>
                </a:tc>
                <a:extLst>
                  <a:ext uri="{0D108BD9-81ED-4DB2-BD59-A6C34878D82A}">
                    <a16:rowId xmlns:a16="http://schemas.microsoft.com/office/drawing/2014/main" val="3962122000"/>
                  </a:ext>
                </a:extLst>
              </a:tr>
            </a:tbl>
          </a:graphicData>
        </a:graphic>
      </p:graphicFrame>
    </p:spTree>
    <p:extLst>
      <p:ext uri="{BB962C8B-B14F-4D97-AF65-F5344CB8AC3E}">
        <p14:creationId xmlns:p14="http://schemas.microsoft.com/office/powerpoint/2010/main" val="3552575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TUNEABLE </a:t>
            </a:r>
            <a:r>
              <a:rPr lang="en-AU" smtClean="0"/>
              <a:t>FILTER - PPS</a:t>
            </a:r>
            <a:endParaRPr lang="en-AU" dirty="0"/>
          </a:p>
        </p:txBody>
      </p:sp>
      <p:sp>
        <p:nvSpPr>
          <p:cNvPr id="3" name="Content Placeholder 2"/>
          <p:cNvSpPr>
            <a:spLocks noGrp="1"/>
          </p:cNvSpPr>
          <p:nvPr>
            <p:ph idx="1"/>
          </p:nvPr>
        </p:nvSpPr>
        <p:spPr>
          <a:xfrm>
            <a:off x="457200" y="1557338"/>
            <a:ext cx="8229600" cy="4896396"/>
          </a:xfrm>
        </p:spPr>
        <p:txBody>
          <a:bodyPr/>
          <a:lstStyle/>
          <a:p>
            <a:pPr marL="0" indent="0" algn="just">
              <a:buNone/>
            </a:pPr>
            <a:r>
              <a:rPr lang="en-AU" dirty="0" smtClean="0"/>
              <a:t>There is currently a major problem of co-site interference due to the number of higher-powered radio antennas in close proximity to each other. Due to the increasing bandwidth of radio systems, the complexity of the design has increased. Therefore, there is a need to provide a solution to reduce or eliminate this interference. One of the solutions is a pre-/post-selector switch system based on a tuneable filter/s. In the following slides, we shall show some of the solutions under development at </a:t>
            </a:r>
            <a:r>
              <a:rPr lang="en-AU" dirty="0" err="1" smtClean="0"/>
              <a:t>Mostyn</a:t>
            </a:r>
            <a:r>
              <a:rPr lang="en-AU" dirty="0" smtClean="0"/>
              <a:t> Enterprises. </a:t>
            </a:r>
          </a:p>
          <a:p>
            <a:pPr marL="0" indent="0" algn="just">
              <a:buNone/>
            </a:pPr>
            <a:endParaRPr lang="en-AU" dirty="0"/>
          </a:p>
          <a:p>
            <a:pPr marL="0" indent="0" algn="just">
              <a:buNone/>
            </a:pPr>
            <a:r>
              <a:rPr lang="en-AU" dirty="0" smtClean="0"/>
              <a:t>Some of the highlights of our tuneable filter design are:</a:t>
            </a:r>
          </a:p>
          <a:p>
            <a:pPr algn="just"/>
            <a:r>
              <a:rPr lang="en-AU" dirty="0" smtClean="0"/>
              <a:t>Single-octave filters</a:t>
            </a:r>
          </a:p>
          <a:p>
            <a:pPr algn="just"/>
            <a:r>
              <a:rPr lang="en-AU" dirty="0" smtClean="0"/>
              <a:t>Software-selectable bandwidth</a:t>
            </a:r>
          </a:p>
          <a:p>
            <a:pPr algn="just"/>
            <a:r>
              <a:rPr lang="en-AU" dirty="0" smtClean="0"/>
              <a:t>Software-selectable channel spacing/steps</a:t>
            </a:r>
          </a:p>
          <a:p>
            <a:pPr algn="just"/>
            <a:r>
              <a:rPr lang="en-AU" dirty="0" smtClean="0"/>
              <a:t>Frequency range: 1MHz – 3GHz</a:t>
            </a:r>
          </a:p>
          <a:p>
            <a:pPr algn="just"/>
            <a:r>
              <a:rPr lang="en-AU" dirty="0"/>
              <a:t>P(max) input: -10dBm</a:t>
            </a:r>
          </a:p>
          <a:p>
            <a:pPr algn="just"/>
            <a:endParaRPr lang="en-AU" dirty="0" smtClean="0"/>
          </a:p>
        </p:txBody>
      </p:sp>
    </p:spTree>
    <p:extLst>
      <p:ext uri="{BB962C8B-B14F-4D97-AF65-F5344CB8AC3E}">
        <p14:creationId xmlns:p14="http://schemas.microsoft.com/office/powerpoint/2010/main" val="2331043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PPS</a:t>
            </a:r>
            <a:endParaRPr lang="en-AU" dirty="0"/>
          </a:p>
        </p:txBody>
      </p:sp>
      <p:sp>
        <p:nvSpPr>
          <p:cNvPr id="3" name="Content Placeholder 2"/>
          <p:cNvSpPr>
            <a:spLocks noGrp="1"/>
          </p:cNvSpPr>
          <p:nvPr>
            <p:ph idx="1"/>
          </p:nvPr>
        </p:nvSpPr>
        <p:spPr/>
        <p:txBody>
          <a:bodyPr/>
          <a:lstStyle/>
          <a:p>
            <a:r>
              <a:rPr lang="en-AU" dirty="0" smtClean="0"/>
              <a:t>Looking at tightening drop-off of the filter and increasing attenuation in the stopband</a:t>
            </a:r>
          </a:p>
          <a:p>
            <a:r>
              <a:rPr lang="en-AU" dirty="0" smtClean="0"/>
              <a:t>Also looking at different filter types</a:t>
            </a:r>
            <a:endParaRPr lang="en-AU" dirty="0"/>
          </a:p>
        </p:txBody>
      </p:sp>
    </p:spTree>
    <p:extLst>
      <p:ext uri="{BB962C8B-B14F-4D97-AF65-F5344CB8AC3E}">
        <p14:creationId xmlns:p14="http://schemas.microsoft.com/office/powerpoint/2010/main" val="2897765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90859"/>
            <a:ext cx="8229600" cy="504825"/>
          </a:xfrm>
        </p:spPr>
        <p:txBody>
          <a:bodyPr/>
          <a:lstStyle/>
          <a:p>
            <a:r>
              <a:rPr lang="en-AU" dirty="0" smtClean="0"/>
              <a:t>PRE/POST </a:t>
            </a:r>
            <a:r>
              <a:rPr lang="en-AU" dirty="0"/>
              <a:t>SELECTOR HF</a:t>
            </a:r>
          </a:p>
        </p:txBody>
      </p:sp>
      <p:pic>
        <p:nvPicPr>
          <p:cNvPr id="9" name="Picture 8"/>
          <p:cNvPicPr>
            <a:picLocks noChangeAspect="1"/>
          </p:cNvPicPr>
          <p:nvPr/>
        </p:nvPicPr>
        <p:blipFill>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0" y="1395684"/>
            <a:ext cx="9144000" cy="4841628"/>
          </a:xfrm>
          <a:prstGeom prst="rect">
            <a:avLst/>
          </a:prstGeom>
        </p:spPr>
      </p:pic>
    </p:spTree>
    <p:extLst>
      <p:ext uri="{BB962C8B-B14F-4D97-AF65-F5344CB8AC3E}">
        <p14:creationId xmlns:p14="http://schemas.microsoft.com/office/powerpoint/2010/main" val="3867013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PRE/POST </a:t>
            </a:r>
            <a:r>
              <a:rPr lang="en-AU" dirty="0"/>
              <a:t>SELECTOR HF (PPS)</a:t>
            </a:r>
          </a:p>
        </p:txBody>
      </p:sp>
      <p:pic>
        <p:nvPicPr>
          <p:cNvPr id="3" name="Picture 2"/>
          <p:cNvPicPr>
            <a:picLocks noChangeAspect="1"/>
          </p:cNvPicPr>
          <p:nvPr/>
        </p:nvPicPr>
        <p:blipFill>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0" y="1916832"/>
            <a:ext cx="9144000" cy="4033305"/>
          </a:xfrm>
          <a:prstGeom prst="rect">
            <a:avLst/>
          </a:prstGeom>
        </p:spPr>
      </p:pic>
    </p:spTree>
    <p:extLst>
      <p:ext uri="{BB962C8B-B14F-4D97-AF65-F5344CB8AC3E}">
        <p14:creationId xmlns:p14="http://schemas.microsoft.com/office/powerpoint/2010/main" val="891433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FILTERS</a:t>
            </a:r>
          </a:p>
        </p:txBody>
      </p:sp>
      <p:sp>
        <p:nvSpPr>
          <p:cNvPr id="3" name="Content Placeholder 2"/>
          <p:cNvSpPr>
            <a:spLocks noGrp="1"/>
          </p:cNvSpPr>
          <p:nvPr>
            <p:ph idx="1"/>
          </p:nvPr>
        </p:nvSpPr>
        <p:spPr/>
        <p:txBody>
          <a:bodyPr/>
          <a:lstStyle/>
          <a:p>
            <a:pPr marL="0" indent="0">
              <a:buNone/>
            </a:pPr>
            <a:r>
              <a:rPr lang="en-AU" dirty="0" smtClean="0"/>
              <a:t>Lumped </a:t>
            </a:r>
            <a:r>
              <a:rPr lang="en-AU" dirty="0"/>
              <a:t>element filters (these filters are available in </a:t>
            </a:r>
            <a:r>
              <a:rPr lang="en-AU" dirty="0" err="1"/>
              <a:t>lowpass</a:t>
            </a:r>
            <a:r>
              <a:rPr lang="en-AU" dirty="0"/>
              <a:t>, </a:t>
            </a:r>
            <a:r>
              <a:rPr lang="en-AU" dirty="0" err="1"/>
              <a:t>highpass</a:t>
            </a:r>
            <a:r>
              <a:rPr lang="en-AU" dirty="0"/>
              <a:t>, </a:t>
            </a:r>
            <a:r>
              <a:rPr lang="en-AU" dirty="0" err="1"/>
              <a:t>bandpass</a:t>
            </a:r>
            <a:r>
              <a:rPr lang="en-AU" dirty="0"/>
              <a:t> and </a:t>
            </a:r>
            <a:r>
              <a:rPr lang="en-AU" dirty="0" err="1"/>
              <a:t>bandstop</a:t>
            </a:r>
            <a:r>
              <a:rPr lang="en-AU" dirty="0"/>
              <a:t>):</a:t>
            </a:r>
            <a:endParaRPr lang="en-AU" dirty="0" smtClean="0"/>
          </a:p>
          <a:p>
            <a:r>
              <a:rPr lang="en-AU" dirty="0" smtClean="0"/>
              <a:t>Toroid-based</a:t>
            </a:r>
          </a:p>
          <a:p>
            <a:pPr lvl="1"/>
            <a:r>
              <a:rPr lang="en-AU" dirty="0" smtClean="0"/>
              <a:t>Frequency range: 1.8 – 50MHz</a:t>
            </a:r>
          </a:p>
          <a:p>
            <a:pPr lvl="1"/>
            <a:r>
              <a:rPr lang="en-AU" dirty="0" smtClean="0"/>
              <a:t>P(max): 2kW</a:t>
            </a:r>
          </a:p>
          <a:p>
            <a:r>
              <a:rPr lang="en-AU" dirty="0" smtClean="0"/>
              <a:t>Air coil-based</a:t>
            </a:r>
          </a:p>
          <a:p>
            <a:pPr lvl="1"/>
            <a:r>
              <a:rPr lang="en-AU" dirty="0" smtClean="0"/>
              <a:t>Frequency range: 45 – 750MHz</a:t>
            </a:r>
          </a:p>
          <a:p>
            <a:pPr lvl="1"/>
            <a:r>
              <a:rPr lang="en-AU" dirty="0" smtClean="0"/>
              <a:t>P(max): 1.5kW</a:t>
            </a:r>
          </a:p>
          <a:p>
            <a:pPr lvl="1"/>
            <a:endParaRPr lang="en-AU" dirty="0"/>
          </a:p>
          <a:p>
            <a:r>
              <a:rPr lang="en-AU" dirty="0" smtClean="0"/>
              <a:t>Multi-bank filters……….</a:t>
            </a:r>
          </a:p>
        </p:txBody>
      </p:sp>
    </p:spTree>
    <p:extLst>
      <p:ext uri="{BB962C8B-B14F-4D97-AF65-F5344CB8AC3E}">
        <p14:creationId xmlns:p14="http://schemas.microsoft.com/office/powerpoint/2010/main" val="2680037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RF SWITCHES</a:t>
            </a:r>
          </a:p>
        </p:txBody>
      </p:sp>
      <p:sp>
        <p:nvSpPr>
          <p:cNvPr id="3" name="Content Placeholder 2"/>
          <p:cNvSpPr>
            <a:spLocks noGrp="1"/>
          </p:cNvSpPr>
          <p:nvPr>
            <p:ph idx="1"/>
          </p:nvPr>
        </p:nvSpPr>
        <p:spPr/>
        <p:txBody>
          <a:bodyPr/>
          <a:lstStyle/>
          <a:p>
            <a:pPr marL="0" indent="0">
              <a:buNone/>
            </a:pPr>
            <a:r>
              <a:rPr lang="en-AU" dirty="0" err="1" smtClean="0"/>
              <a:t>Mostyn</a:t>
            </a:r>
            <a:r>
              <a:rPr lang="en-AU" dirty="0" smtClean="0"/>
              <a:t> Enterprises have developed a range of manual-selection RF switches and microprocessor-controlled RF switches. The manual version is only available for relays. The microprocessor-controlled unit controls both relays and multi-position selector switches. Currently in development is a range of PIN diode switched attenuators, as an optional extra. The RF switches are available in small desktop, large desktop and 19-inch rack versions.</a:t>
            </a:r>
            <a:endParaRPr lang="en-AU" dirty="0"/>
          </a:p>
        </p:txBody>
      </p:sp>
    </p:spTree>
    <p:extLst>
      <p:ext uri="{BB962C8B-B14F-4D97-AF65-F5344CB8AC3E}">
        <p14:creationId xmlns:p14="http://schemas.microsoft.com/office/powerpoint/2010/main" val="402301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RF SWITCHES</a:t>
            </a:r>
          </a:p>
        </p:txBody>
      </p:sp>
      <p:sp>
        <p:nvSpPr>
          <p:cNvPr id="3" name="Content Placeholder 2"/>
          <p:cNvSpPr>
            <a:spLocks noGrp="1"/>
          </p:cNvSpPr>
          <p:nvPr>
            <p:ph idx="1"/>
          </p:nvPr>
        </p:nvSpPr>
        <p:spPr>
          <a:xfrm>
            <a:off x="323528" y="1557338"/>
            <a:ext cx="8229600" cy="4896396"/>
          </a:xfrm>
        </p:spPr>
        <p:txBody>
          <a:bodyPr/>
          <a:lstStyle/>
          <a:p>
            <a:pPr marL="0" indent="0">
              <a:buNone/>
            </a:pPr>
            <a:r>
              <a:rPr lang="en-AU" dirty="0"/>
              <a:t>GENERAL DESCRIPTION</a:t>
            </a:r>
          </a:p>
        </p:txBody>
      </p:sp>
    </p:spTree>
    <p:extLst>
      <p:ext uri="{BB962C8B-B14F-4D97-AF65-F5344CB8AC3E}">
        <p14:creationId xmlns:p14="http://schemas.microsoft.com/office/powerpoint/2010/main" val="4192571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39499" y="4617233"/>
            <a:ext cx="7772400" cy="2235649"/>
          </a:xfrm>
        </p:spPr>
        <p:txBody>
          <a:bodyPr/>
          <a:lstStyle/>
          <a:p>
            <a:pPr>
              <a:spcBef>
                <a:spcPts val="0"/>
              </a:spcBef>
            </a:pPr>
            <a:r>
              <a:rPr lang="en-AU" sz="2000" dirty="0"/>
              <a:t>Mostyn Enterprises commenced its manufacturing business operations in 1967. It is involved in the Manufacturing, Design and Integration of Electronic Equipment. It has represented Overseas International Companies for the past 30 years. Its main business has been with the Defence and Dual Technologies sector.</a:t>
            </a:r>
          </a:p>
        </p:txBody>
      </p:sp>
      <p:sp>
        <p:nvSpPr>
          <p:cNvPr id="2" name="Title 1"/>
          <p:cNvSpPr>
            <a:spLocks noGrp="1"/>
          </p:cNvSpPr>
          <p:nvPr>
            <p:ph type="title"/>
          </p:nvPr>
        </p:nvSpPr>
        <p:spPr>
          <a:xfrm>
            <a:off x="713624" y="4094212"/>
            <a:ext cx="7772400" cy="504056"/>
          </a:xfrm>
        </p:spPr>
        <p:txBody>
          <a:bodyPr/>
          <a:lstStyle/>
          <a:p>
            <a:r>
              <a:rPr lang="en-AU" dirty="0"/>
              <a:t>Core</a:t>
            </a:r>
            <a:endParaRPr lang="en-US" dirty="0"/>
          </a:p>
        </p:txBody>
      </p:sp>
      <p:pic>
        <p:nvPicPr>
          <p:cNvPr id="6" name="Picture 5"/>
          <p:cNvPicPr>
            <a:picLocks noChangeAspect="1"/>
          </p:cNvPicPr>
          <p:nvPr/>
        </p:nvPicPr>
        <p:blipFill rotWithShape="1">
          <a:blip r:embed="rId2" cstate="print"/>
          <a:srcRect l="1145" t="25588" b="26726"/>
          <a:stretch/>
        </p:blipFill>
        <p:spPr>
          <a:xfrm>
            <a:off x="696644" y="1457831"/>
            <a:ext cx="7803459" cy="2509505"/>
          </a:xfrm>
          <a:prstGeom prst="rect">
            <a:avLst/>
          </a:prstGeom>
        </p:spPr>
      </p:pic>
    </p:spTree>
    <p:extLst>
      <p:ext uri="{BB962C8B-B14F-4D97-AF65-F5344CB8AC3E}">
        <p14:creationId xmlns:p14="http://schemas.microsoft.com/office/powerpoint/2010/main" val="2010551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RF SWITCHES</a:t>
            </a:r>
          </a:p>
        </p:txBody>
      </p:sp>
      <p:sp>
        <p:nvSpPr>
          <p:cNvPr id="3" name="Content Placeholder 2"/>
          <p:cNvSpPr>
            <a:spLocks noGrp="1"/>
          </p:cNvSpPr>
          <p:nvPr>
            <p:ph idx="1"/>
          </p:nvPr>
        </p:nvSpPr>
        <p:spPr>
          <a:xfrm>
            <a:off x="323528" y="1557338"/>
            <a:ext cx="8229600" cy="4896396"/>
          </a:xfrm>
        </p:spPr>
        <p:txBody>
          <a:bodyPr/>
          <a:lstStyle/>
          <a:p>
            <a:pPr marL="0" indent="0">
              <a:buNone/>
            </a:pPr>
            <a:r>
              <a:rPr lang="en-AU" dirty="0" smtClean="0"/>
              <a:t>Pictures </a:t>
            </a:r>
            <a:r>
              <a:rPr lang="en-AU" dirty="0"/>
              <a:t>and renderings</a:t>
            </a:r>
          </a:p>
        </p:txBody>
      </p:sp>
    </p:spTree>
    <p:extLst>
      <p:ext uri="{BB962C8B-B14F-4D97-AF65-F5344CB8AC3E}">
        <p14:creationId xmlns:p14="http://schemas.microsoft.com/office/powerpoint/2010/main" val="656494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39" y="1085787"/>
            <a:ext cx="8229600" cy="504825"/>
          </a:xfrm>
        </p:spPr>
        <p:txBody>
          <a:bodyPr/>
          <a:lstStyle/>
          <a:p>
            <a:r>
              <a:rPr lang="en-AU" dirty="0"/>
              <a:t>OTHER PRODUCTS</a:t>
            </a:r>
          </a:p>
        </p:txBody>
      </p:sp>
      <p:sp>
        <p:nvSpPr>
          <p:cNvPr id="4" name="Content Placeholder 3">
            <a:extLst>
              <a:ext uri="{FF2B5EF4-FFF2-40B4-BE49-F238E27FC236}">
                <a16:creationId xmlns:a16="http://schemas.microsoft.com/office/drawing/2014/main" id="{D1956FEC-244A-4B99-A621-6BE0E641157A}"/>
              </a:ext>
            </a:extLst>
          </p:cNvPr>
          <p:cNvSpPr>
            <a:spLocks noGrp="1"/>
          </p:cNvSpPr>
          <p:nvPr>
            <p:ph idx="1"/>
          </p:nvPr>
        </p:nvSpPr>
        <p:spPr>
          <a:xfrm>
            <a:off x="457200" y="1788949"/>
            <a:ext cx="4114800" cy="4896396"/>
          </a:xfrm>
        </p:spPr>
        <p:txBody>
          <a:bodyPr/>
          <a:lstStyle/>
          <a:p>
            <a:pPr marL="0" indent="0">
              <a:spcBef>
                <a:spcPts val="1000"/>
              </a:spcBef>
              <a:defRPr/>
            </a:pPr>
            <a:r>
              <a:rPr lang="en-AU" altLang="en-US" dirty="0">
                <a:solidFill>
                  <a:srgbClr val="404040"/>
                </a:solidFill>
              </a:rPr>
              <a:t> R.F. </a:t>
            </a:r>
          </a:p>
          <a:p>
            <a:pPr lvl="1">
              <a:spcBef>
                <a:spcPts val="600"/>
              </a:spcBef>
              <a:buFont typeface="Courier New" panose="02070309020205020404" pitchFamily="49" charset="0"/>
              <a:buChar char="o"/>
              <a:defRPr/>
            </a:pPr>
            <a:r>
              <a:rPr lang="en-AU" altLang="en-US" dirty="0">
                <a:solidFill>
                  <a:srgbClr val="404040"/>
                </a:solidFill>
              </a:rPr>
              <a:t>Switching Systems</a:t>
            </a:r>
          </a:p>
          <a:p>
            <a:pPr lvl="1">
              <a:spcBef>
                <a:spcPts val="600"/>
              </a:spcBef>
              <a:buFont typeface="Courier New" panose="02070309020205020404" pitchFamily="49" charset="0"/>
              <a:buChar char="o"/>
              <a:defRPr/>
            </a:pPr>
            <a:r>
              <a:rPr lang="en-AU" altLang="en-US" dirty="0">
                <a:solidFill>
                  <a:srgbClr val="404040"/>
                </a:solidFill>
              </a:rPr>
              <a:t>Power Amplifiers</a:t>
            </a:r>
          </a:p>
          <a:p>
            <a:pPr lvl="1">
              <a:spcBef>
                <a:spcPts val="600"/>
              </a:spcBef>
              <a:buFont typeface="Courier New" panose="02070309020205020404" pitchFamily="49" charset="0"/>
              <a:buChar char="o"/>
              <a:defRPr/>
            </a:pPr>
            <a:r>
              <a:rPr lang="en-AU" altLang="en-US" dirty="0">
                <a:solidFill>
                  <a:srgbClr val="404040"/>
                </a:solidFill>
              </a:rPr>
              <a:t>Filters</a:t>
            </a:r>
          </a:p>
          <a:p>
            <a:pPr lvl="1">
              <a:spcBef>
                <a:spcPts val="600"/>
              </a:spcBef>
              <a:buFont typeface="Courier New" panose="02070309020205020404" pitchFamily="49" charset="0"/>
              <a:buChar char="o"/>
              <a:defRPr/>
            </a:pPr>
            <a:r>
              <a:rPr lang="en-AU" altLang="en-US" dirty="0">
                <a:solidFill>
                  <a:srgbClr val="404040"/>
                </a:solidFill>
              </a:rPr>
              <a:t>Splitter/combiners</a:t>
            </a:r>
          </a:p>
          <a:p>
            <a:pPr lvl="2">
              <a:spcBef>
                <a:spcPts val="600"/>
              </a:spcBef>
              <a:buFont typeface="Wingdings" panose="05000000000000000000" pitchFamily="2" charset="2"/>
              <a:buChar char="§"/>
              <a:defRPr/>
            </a:pPr>
            <a:r>
              <a:rPr lang="en-AU" altLang="en-US" dirty="0">
                <a:solidFill>
                  <a:srgbClr val="404040"/>
                </a:solidFill>
              </a:rPr>
              <a:t>Resistive</a:t>
            </a:r>
          </a:p>
          <a:p>
            <a:pPr lvl="2">
              <a:spcBef>
                <a:spcPts val="600"/>
              </a:spcBef>
              <a:buFont typeface="Wingdings" panose="05000000000000000000" pitchFamily="2" charset="2"/>
              <a:buChar char="§"/>
              <a:defRPr/>
            </a:pPr>
            <a:r>
              <a:rPr lang="en-AU" altLang="en-US" dirty="0">
                <a:solidFill>
                  <a:srgbClr val="404040"/>
                </a:solidFill>
              </a:rPr>
              <a:t>Quadrature lumped element</a:t>
            </a:r>
          </a:p>
          <a:p>
            <a:pPr lvl="1">
              <a:spcBef>
                <a:spcPts val="600"/>
              </a:spcBef>
              <a:buFont typeface="Courier New" panose="02070309020205020404" pitchFamily="49" charset="0"/>
              <a:buChar char="o"/>
              <a:defRPr/>
            </a:pPr>
            <a:r>
              <a:rPr lang="en-AU" altLang="en-US" dirty="0">
                <a:solidFill>
                  <a:srgbClr val="404040"/>
                </a:solidFill>
              </a:rPr>
              <a:t>HF Antenna Tuning Units</a:t>
            </a:r>
          </a:p>
        </p:txBody>
      </p:sp>
      <p:sp>
        <p:nvSpPr>
          <p:cNvPr id="5" name="Rectangle 4">
            <a:extLst>
              <a:ext uri="{FF2B5EF4-FFF2-40B4-BE49-F238E27FC236}">
                <a16:creationId xmlns:a16="http://schemas.microsoft.com/office/drawing/2014/main" id="{21E0E7DE-174A-421B-9D78-5B6AEDB10C46}"/>
              </a:ext>
            </a:extLst>
          </p:cNvPr>
          <p:cNvSpPr/>
          <p:nvPr/>
        </p:nvSpPr>
        <p:spPr>
          <a:xfrm>
            <a:off x="4885184" y="1788949"/>
            <a:ext cx="4114800" cy="3420873"/>
          </a:xfrm>
          <a:prstGeom prst="rect">
            <a:avLst/>
          </a:prstGeom>
        </p:spPr>
        <p:txBody>
          <a:bodyPr wrap="square">
            <a:spAutoFit/>
          </a:bodyPr>
          <a:lstStyle/>
          <a:p>
            <a:pPr marL="285750" indent="-285750" eaLnBrk="1" hangingPunct="1">
              <a:spcBef>
                <a:spcPts val="1000"/>
              </a:spcBef>
              <a:buFont typeface="Arial" panose="020B0604020202020204" pitchFamily="34" charset="0"/>
              <a:buChar char="•"/>
            </a:pPr>
            <a:r>
              <a:rPr lang="en-AU" altLang="en-US" sz="2000" dirty="0">
                <a:solidFill>
                  <a:srgbClr val="404040"/>
                </a:solidFill>
                <a:latin typeface="Calibri Light" panose="020F0302020204030204" pitchFamily="34" charset="0"/>
                <a:cs typeface="Calibri Light" panose="020F0302020204030204" pitchFamily="34" charset="0"/>
              </a:rPr>
              <a:t> Analogue circuit design</a:t>
            </a:r>
          </a:p>
          <a:p>
            <a:pPr marL="285750" indent="-285750" eaLnBrk="1" hangingPunct="1">
              <a:lnSpc>
                <a:spcPct val="150000"/>
              </a:lnSpc>
              <a:spcBef>
                <a:spcPts val="1200"/>
              </a:spcBef>
              <a:buFont typeface="Arial" panose="020B0604020202020204" pitchFamily="34" charset="0"/>
              <a:buChar char="•"/>
            </a:pPr>
            <a:r>
              <a:rPr lang="en-AU" altLang="en-US" sz="2000" dirty="0">
                <a:solidFill>
                  <a:srgbClr val="404040"/>
                </a:solidFill>
                <a:latin typeface="Calibri Light" panose="020F0302020204030204" pitchFamily="34" charset="0"/>
                <a:cs typeface="Calibri Light" panose="020F0302020204030204" pitchFamily="34" charset="0"/>
              </a:rPr>
              <a:t> Digital circuit design</a:t>
            </a:r>
          </a:p>
          <a:p>
            <a:pPr marL="285750" indent="-285750" eaLnBrk="1" hangingPunct="1">
              <a:lnSpc>
                <a:spcPct val="150000"/>
              </a:lnSpc>
              <a:spcBef>
                <a:spcPts val="1200"/>
              </a:spcBef>
              <a:buFont typeface="Arial" panose="020B0604020202020204" pitchFamily="34" charset="0"/>
              <a:buChar char="•"/>
            </a:pPr>
            <a:r>
              <a:rPr lang="en-AU" altLang="en-US" sz="2000" dirty="0">
                <a:solidFill>
                  <a:srgbClr val="404040"/>
                </a:solidFill>
                <a:latin typeface="Calibri Light" panose="020F0302020204030204" pitchFamily="34" charset="0"/>
                <a:cs typeface="Calibri Light" panose="020F0302020204030204" pitchFamily="34" charset="0"/>
              </a:rPr>
              <a:t> Systems integration</a:t>
            </a:r>
          </a:p>
          <a:p>
            <a:pPr marL="285750" indent="-285750" eaLnBrk="1" hangingPunct="1">
              <a:lnSpc>
                <a:spcPct val="150000"/>
              </a:lnSpc>
              <a:spcBef>
                <a:spcPts val="1200"/>
              </a:spcBef>
              <a:buFont typeface="Arial" panose="020B0604020202020204" pitchFamily="34" charset="0"/>
              <a:buChar char="•"/>
            </a:pPr>
            <a:r>
              <a:rPr lang="en-AU" altLang="en-US" sz="2000" dirty="0">
                <a:solidFill>
                  <a:srgbClr val="404040"/>
                </a:solidFill>
                <a:latin typeface="Calibri Light" panose="020F0302020204030204" pitchFamily="34" charset="0"/>
                <a:cs typeface="Calibri Light" panose="020F0302020204030204" pitchFamily="34" charset="0"/>
              </a:rPr>
              <a:t> Navigation systems</a:t>
            </a:r>
          </a:p>
          <a:p>
            <a:pPr marL="285750" indent="-285750" eaLnBrk="1" hangingPunct="1">
              <a:lnSpc>
                <a:spcPct val="150000"/>
              </a:lnSpc>
              <a:spcBef>
                <a:spcPts val="1200"/>
              </a:spcBef>
              <a:buFont typeface="Arial" panose="020B0604020202020204" pitchFamily="34" charset="0"/>
              <a:buChar char="•"/>
            </a:pPr>
            <a:r>
              <a:rPr lang="en-AU" altLang="en-US" sz="2000" dirty="0">
                <a:solidFill>
                  <a:srgbClr val="404040"/>
                </a:solidFill>
                <a:latin typeface="Calibri Light" panose="020F0302020204030204" pitchFamily="34" charset="0"/>
                <a:cs typeface="Calibri Light" panose="020F0302020204030204" pitchFamily="34" charset="0"/>
              </a:rPr>
              <a:t> Data Logging</a:t>
            </a:r>
          </a:p>
          <a:p>
            <a:pPr marL="285750" indent="-285750" eaLnBrk="1" hangingPunct="1">
              <a:lnSpc>
                <a:spcPct val="150000"/>
              </a:lnSpc>
              <a:spcBef>
                <a:spcPts val="1200"/>
              </a:spcBef>
              <a:buFont typeface="Arial" panose="020B0604020202020204" pitchFamily="34" charset="0"/>
              <a:buChar char="•"/>
            </a:pPr>
            <a:r>
              <a:rPr lang="en-AU" altLang="en-US" sz="2000" dirty="0">
                <a:solidFill>
                  <a:srgbClr val="404040"/>
                </a:solidFill>
                <a:latin typeface="Calibri Light" panose="020F0302020204030204" pitchFamily="34" charset="0"/>
                <a:cs typeface="Calibri Light" panose="020F0302020204030204" pitchFamily="34" charset="0"/>
              </a:rPr>
              <a:t> Turnkey Solutions</a:t>
            </a:r>
          </a:p>
        </p:txBody>
      </p:sp>
    </p:spTree>
    <p:extLst>
      <p:ext uri="{BB962C8B-B14F-4D97-AF65-F5344CB8AC3E}">
        <p14:creationId xmlns:p14="http://schemas.microsoft.com/office/powerpoint/2010/main" val="373029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1A3E-5148-41A2-BAFC-95E2B7D3CC8B}"/>
              </a:ext>
            </a:extLst>
          </p:cNvPr>
          <p:cNvSpPr>
            <a:spLocks noGrp="1"/>
          </p:cNvSpPr>
          <p:nvPr>
            <p:ph type="title"/>
          </p:nvPr>
        </p:nvSpPr>
        <p:spPr/>
        <p:txBody>
          <a:bodyPr/>
          <a:lstStyle/>
          <a:p>
            <a:r>
              <a:rPr lang="en-US" dirty="0"/>
              <a:t>DRONE BARRIER SYSTEM</a:t>
            </a:r>
          </a:p>
        </p:txBody>
      </p:sp>
      <p:sp>
        <p:nvSpPr>
          <p:cNvPr id="3" name="Content Placeholder 2">
            <a:extLst>
              <a:ext uri="{FF2B5EF4-FFF2-40B4-BE49-F238E27FC236}">
                <a16:creationId xmlns:a16="http://schemas.microsoft.com/office/drawing/2014/main" id="{4C3E3715-5904-4096-979A-C2C7168BAA63}"/>
              </a:ext>
            </a:extLst>
          </p:cNvPr>
          <p:cNvSpPr>
            <a:spLocks noGrp="1"/>
          </p:cNvSpPr>
          <p:nvPr>
            <p:ph idx="1"/>
          </p:nvPr>
        </p:nvSpPr>
        <p:spPr/>
        <p:txBody>
          <a:bodyPr/>
          <a:lstStyle/>
          <a:p>
            <a:r>
              <a:rPr lang="en-US" dirty="0" err="1" smtClean="0"/>
              <a:t>Mostyn</a:t>
            </a:r>
            <a:r>
              <a:rPr lang="en-US" dirty="0" smtClean="0"/>
              <a:t> Enterprises are developing a drone barrier system based around their </a:t>
            </a:r>
            <a:r>
              <a:rPr lang="en-US" dirty="0" err="1" smtClean="0"/>
              <a:t>tuneable</a:t>
            </a:r>
            <a:r>
              <a:rPr lang="en-US" dirty="0" smtClean="0"/>
              <a:t> RF filter and their power amplifiers. The basic system consists of a noise generator/external generator, an 8 Watt or 25 Watt 20MHz – 3GHz PA, a range of block </a:t>
            </a:r>
            <a:r>
              <a:rPr lang="en-US" dirty="0" err="1" smtClean="0"/>
              <a:t>bandpass</a:t>
            </a:r>
            <a:r>
              <a:rPr lang="en-US" dirty="0" smtClean="0"/>
              <a:t> filters and/or our </a:t>
            </a:r>
            <a:r>
              <a:rPr lang="en-US" dirty="0" err="1" smtClean="0"/>
              <a:t>tuneable</a:t>
            </a:r>
            <a:r>
              <a:rPr lang="en-US" dirty="0" smtClean="0"/>
              <a:t> filter. We can also supply a PA 30 – 520MHz, greater than 400 Watts.</a:t>
            </a:r>
            <a:endParaRPr lang="en-US" dirty="0"/>
          </a:p>
        </p:txBody>
      </p:sp>
    </p:spTree>
    <p:extLst>
      <p:ext uri="{BB962C8B-B14F-4D97-AF65-F5344CB8AC3E}">
        <p14:creationId xmlns:p14="http://schemas.microsoft.com/office/powerpoint/2010/main" val="757182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9220CFDD-BD14-4515-B182-99F63C8E37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998" y="1268760"/>
            <a:ext cx="7494004" cy="5472608"/>
          </a:xfrm>
        </p:spPr>
      </p:pic>
      <p:sp>
        <p:nvSpPr>
          <p:cNvPr id="2" name="Title 1">
            <a:extLst>
              <a:ext uri="{FF2B5EF4-FFF2-40B4-BE49-F238E27FC236}">
                <a16:creationId xmlns:a16="http://schemas.microsoft.com/office/drawing/2014/main" id="{C45A1A3E-5148-41A2-BAFC-95E2B7D3CC8B}"/>
              </a:ext>
            </a:extLst>
          </p:cNvPr>
          <p:cNvSpPr>
            <a:spLocks noGrp="1"/>
          </p:cNvSpPr>
          <p:nvPr>
            <p:ph type="title"/>
          </p:nvPr>
        </p:nvSpPr>
        <p:spPr/>
        <p:txBody>
          <a:bodyPr/>
          <a:lstStyle/>
          <a:p>
            <a:r>
              <a:rPr lang="en-US" dirty="0"/>
              <a:t>DRONE BARRIER SYSTEM</a:t>
            </a:r>
          </a:p>
        </p:txBody>
      </p:sp>
    </p:spTree>
    <p:extLst>
      <p:ext uri="{BB962C8B-B14F-4D97-AF65-F5344CB8AC3E}">
        <p14:creationId xmlns:p14="http://schemas.microsoft.com/office/powerpoint/2010/main" val="2886396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3"/>
          <p:cNvSpPr>
            <a:spLocks noGrp="1"/>
          </p:cNvSpPr>
          <p:nvPr>
            <p:ph type="body" idx="1"/>
          </p:nvPr>
        </p:nvSpPr>
        <p:spPr>
          <a:xfrm>
            <a:off x="-1476672" y="1700808"/>
            <a:ext cx="7772400" cy="900113"/>
          </a:xfrm>
        </p:spPr>
        <p:txBody>
          <a:bodyPr/>
          <a:lstStyle/>
          <a:p>
            <a:pPr algn="ctr"/>
            <a:r>
              <a:rPr lang="en-AU" altLang="en-US" sz="2400" i="1" dirty="0">
                <a:solidFill>
                  <a:srgbClr val="404040"/>
                </a:solidFill>
              </a:rPr>
              <a:t>Any questions or comments?</a:t>
            </a:r>
          </a:p>
        </p:txBody>
      </p:sp>
      <p:sp>
        <p:nvSpPr>
          <p:cNvPr id="2" name="Title 1"/>
          <p:cNvSpPr>
            <a:spLocks noGrp="1"/>
          </p:cNvSpPr>
          <p:nvPr>
            <p:ph type="title"/>
          </p:nvPr>
        </p:nvSpPr>
        <p:spPr>
          <a:xfrm>
            <a:off x="-2078211" y="885520"/>
            <a:ext cx="7772400" cy="550862"/>
          </a:xfrm>
        </p:spPr>
        <p:txBody>
          <a:bodyPr/>
          <a:lstStyle/>
          <a:p>
            <a:pPr algn="ctr">
              <a:defRPr/>
            </a:pPr>
            <a:r>
              <a:rPr lang="en-AU" dirty="0"/>
              <a:t>Questions</a:t>
            </a:r>
          </a:p>
        </p:txBody>
      </p:sp>
      <p:pic>
        <p:nvPicPr>
          <p:cNvPr id="1024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91685"/>
            <a:ext cx="3079750"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60CC0A8-C779-44C5-A78D-DA81FEE9CF9A}"/>
              </a:ext>
            </a:extLst>
          </p:cNvPr>
          <p:cNvSpPr/>
          <p:nvPr/>
        </p:nvSpPr>
        <p:spPr>
          <a:xfrm>
            <a:off x="4283968" y="1710730"/>
            <a:ext cx="4572000" cy="3847207"/>
          </a:xfrm>
          <a:prstGeom prst="rect">
            <a:avLst/>
          </a:prstGeom>
        </p:spPr>
        <p:txBody>
          <a:bodyPr>
            <a:spAutoFit/>
          </a:bodyPr>
          <a:lstStyle/>
          <a:p>
            <a:pPr marL="0" indent="0" algn="ctr" eaLnBrk="1" hangingPunct="1">
              <a:buFont typeface="Arial" panose="020B0604020202020204" pitchFamily="34" charset="0"/>
              <a:buNone/>
              <a:defRPr/>
            </a:pPr>
            <a:r>
              <a:rPr lang="en-US" altLang="en-US" sz="2000" b="1" dirty="0"/>
              <a:t>Contact Details</a:t>
            </a:r>
          </a:p>
          <a:p>
            <a:pPr algn="ctr" eaLnBrk="1" hangingPunct="1">
              <a:lnSpc>
                <a:spcPct val="150000"/>
              </a:lnSpc>
              <a:spcBef>
                <a:spcPts val="600"/>
              </a:spcBef>
              <a:defRPr/>
            </a:pPr>
            <a:r>
              <a:rPr lang="en-AU" altLang="en-US" dirty="0"/>
              <a:t>Mostyn Enterprises (Technologies) Pty Ltd</a:t>
            </a:r>
          </a:p>
          <a:p>
            <a:pPr algn="ctr" eaLnBrk="1" hangingPunct="1">
              <a:lnSpc>
                <a:spcPct val="150000"/>
              </a:lnSpc>
              <a:spcBef>
                <a:spcPts val="600"/>
              </a:spcBef>
              <a:defRPr/>
            </a:pPr>
            <a:r>
              <a:rPr lang="en-AU" altLang="en-US" dirty="0"/>
              <a:t>Unit 5/12 Severn Street </a:t>
            </a:r>
          </a:p>
          <a:p>
            <a:pPr algn="ctr" eaLnBrk="1" hangingPunct="1">
              <a:lnSpc>
                <a:spcPct val="150000"/>
              </a:lnSpc>
              <a:spcBef>
                <a:spcPts val="600"/>
              </a:spcBef>
              <a:defRPr/>
            </a:pPr>
            <a:r>
              <a:rPr lang="en-AU" altLang="en-US" dirty="0"/>
              <a:t>St. Marys 2760, Australia</a:t>
            </a:r>
          </a:p>
          <a:p>
            <a:pPr algn="ctr" eaLnBrk="1" hangingPunct="1">
              <a:lnSpc>
                <a:spcPct val="150000"/>
              </a:lnSpc>
              <a:spcBef>
                <a:spcPts val="600"/>
              </a:spcBef>
              <a:defRPr/>
            </a:pPr>
            <a:r>
              <a:rPr lang="en-AU" altLang="en-US" dirty="0"/>
              <a:t>Phone: +61 (02) 9194 3470</a:t>
            </a:r>
          </a:p>
          <a:p>
            <a:pPr algn="ctr" eaLnBrk="1" hangingPunct="1">
              <a:lnSpc>
                <a:spcPct val="150000"/>
              </a:lnSpc>
              <a:spcBef>
                <a:spcPts val="600"/>
              </a:spcBef>
              <a:defRPr/>
            </a:pPr>
            <a:r>
              <a:rPr lang="en-AU" altLang="en-US" dirty="0"/>
              <a:t>Mobile: +61 414 716 311</a:t>
            </a:r>
          </a:p>
          <a:p>
            <a:pPr algn="ctr" eaLnBrk="1" hangingPunct="1">
              <a:lnSpc>
                <a:spcPct val="150000"/>
              </a:lnSpc>
              <a:spcBef>
                <a:spcPts val="600"/>
              </a:spcBef>
              <a:defRPr/>
            </a:pPr>
            <a:r>
              <a:rPr lang="en-AU" altLang="en-US" dirty="0"/>
              <a:t>E-mail: </a:t>
            </a:r>
            <a:r>
              <a:rPr lang="en-AU" altLang="en-US" dirty="0" smtClean="0">
                <a:hlinkClick r:id="rId3"/>
              </a:rPr>
              <a:t>btainsh@mostynent.com</a:t>
            </a:r>
            <a:endParaRPr lang="en-AU" altLang="en-US" dirty="0" smtClean="0"/>
          </a:p>
          <a:p>
            <a:pPr algn="ctr" eaLnBrk="1" hangingPunct="1">
              <a:lnSpc>
                <a:spcPct val="150000"/>
              </a:lnSpc>
              <a:spcBef>
                <a:spcPts val="600"/>
              </a:spcBef>
              <a:defRPr/>
            </a:pPr>
            <a:r>
              <a:rPr lang="en-AU" altLang="en-US" dirty="0" smtClean="0"/>
              <a:t>Skype: </a:t>
            </a:r>
            <a:r>
              <a:rPr lang="en-AU" altLang="en-US" dirty="0" err="1" smtClean="0"/>
              <a:t>bill.tainsh</a:t>
            </a:r>
            <a:endParaRPr lang="en-AU" altLang="en-US" dirty="0"/>
          </a:p>
        </p:txBody>
      </p:sp>
    </p:spTree>
    <p:extLst>
      <p:ext uri="{BB962C8B-B14F-4D97-AF65-F5344CB8AC3E}">
        <p14:creationId xmlns:p14="http://schemas.microsoft.com/office/powerpoint/2010/main" val="2059098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9FE5-4B67-48DB-B7AE-ABD77875F6BA}"/>
              </a:ext>
            </a:extLst>
          </p:cNvPr>
          <p:cNvSpPr>
            <a:spLocks noGrp="1"/>
          </p:cNvSpPr>
          <p:nvPr>
            <p:ph type="title"/>
          </p:nvPr>
        </p:nvSpPr>
        <p:spPr/>
        <p:txBody>
          <a:bodyPr/>
          <a:lstStyle/>
          <a:p>
            <a:r>
              <a:rPr lang="en-US" dirty="0"/>
              <a:t>OUR POLICIES</a:t>
            </a:r>
          </a:p>
        </p:txBody>
      </p:sp>
      <p:sp>
        <p:nvSpPr>
          <p:cNvPr id="5" name="Content Placeholder 4">
            <a:extLst>
              <a:ext uri="{FF2B5EF4-FFF2-40B4-BE49-F238E27FC236}">
                <a16:creationId xmlns:a16="http://schemas.microsoft.com/office/drawing/2014/main" id="{34EC0300-9A29-49C0-A148-0A4FEDE71354}"/>
              </a:ext>
            </a:extLst>
          </p:cNvPr>
          <p:cNvSpPr>
            <a:spLocks noGrp="1"/>
          </p:cNvSpPr>
          <p:nvPr>
            <p:ph idx="1"/>
          </p:nvPr>
        </p:nvSpPr>
        <p:spPr/>
        <p:txBody>
          <a:bodyPr/>
          <a:lstStyle/>
          <a:p>
            <a:r>
              <a:rPr lang="en-US" dirty="0" smtClean="0"/>
              <a:t>Our policies are:</a:t>
            </a:r>
          </a:p>
          <a:p>
            <a:pPr lvl="1"/>
            <a:r>
              <a:rPr lang="en-US" dirty="0" smtClean="0"/>
              <a:t>To design and manufacture leading-edge RF products</a:t>
            </a:r>
          </a:p>
          <a:p>
            <a:pPr lvl="1"/>
            <a:r>
              <a:rPr lang="en-US" dirty="0" smtClean="0"/>
              <a:t>To encourage university students to excel in RF technology</a:t>
            </a:r>
          </a:p>
          <a:p>
            <a:pPr lvl="1"/>
            <a:r>
              <a:rPr lang="en-US" dirty="0" smtClean="0"/>
              <a:t>To work with local universities in development of products</a:t>
            </a:r>
          </a:p>
          <a:p>
            <a:pPr marL="57150" indent="0">
              <a:buNone/>
            </a:pPr>
            <a:endParaRPr lang="en-US" dirty="0" smtClean="0"/>
          </a:p>
          <a:p>
            <a:pPr lvl="1"/>
            <a:endParaRPr lang="en-US" dirty="0" smtClean="0"/>
          </a:p>
        </p:txBody>
      </p:sp>
      <p:sp>
        <p:nvSpPr>
          <p:cNvPr id="10" name="Rounded Rectangle 9"/>
          <p:cNvSpPr/>
          <p:nvPr/>
        </p:nvSpPr>
        <p:spPr>
          <a:xfrm>
            <a:off x="457200" y="3140968"/>
            <a:ext cx="8229600" cy="3096344"/>
          </a:xfrm>
          <a:prstGeom prst="roundRect">
            <a:avLst/>
          </a:prstGeom>
        </p:spPr>
        <p:style>
          <a:lnRef idx="1">
            <a:schemeClr val="accent1"/>
          </a:lnRef>
          <a:fillRef idx="1003">
            <a:schemeClr val="dk2"/>
          </a:fillRef>
          <a:effectRef idx="1">
            <a:schemeClr val="accent1"/>
          </a:effectRef>
          <a:fontRef idx="minor">
            <a:schemeClr val="dk1"/>
          </a:fontRef>
        </p:style>
        <p:txBody>
          <a:bodyPr rtlCol="0" anchor="ctr"/>
          <a:lstStyle/>
          <a:p>
            <a:pPr algn="ctr"/>
            <a:endParaRPr lang="en-AU"/>
          </a:p>
        </p:txBody>
      </p:sp>
      <p:sp>
        <p:nvSpPr>
          <p:cNvPr id="6" name="Content Placeholder 4">
            <a:extLst>
              <a:ext uri="{FF2B5EF4-FFF2-40B4-BE49-F238E27FC236}">
                <a16:creationId xmlns:a16="http://schemas.microsoft.com/office/drawing/2014/main" id="{34EC0300-9A29-49C0-A148-0A4FEDE71354}"/>
              </a:ext>
            </a:extLst>
          </p:cNvPr>
          <p:cNvSpPr txBox="1">
            <a:spLocks/>
          </p:cNvSpPr>
          <p:nvPr/>
        </p:nvSpPr>
        <p:spPr bwMode="auto">
          <a:xfrm>
            <a:off x="457200" y="4148756"/>
            <a:ext cx="8229600" cy="489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rPr>
              <a:t>UNSW </a:t>
            </a:r>
            <a:r>
              <a:rPr lang="en-US" dirty="0">
                <a:solidFill>
                  <a:schemeClr val="bg1"/>
                </a:solidFill>
              </a:rPr>
              <a:t>and </a:t>
            </a:r>
            <a:r>
              <a:rPr lang="en-US" dirty="0" err="1">
                <a:solidFill>
                  <a:schemeClr val="bg1"/>
                </a:solidFill>
              </a:rPr>
              <a:t>Mostyn</a:t>
            </a:r>
            <a:r>
              <a:rPr lang="en-US" dirty="0">
                <a:solidFill>
                  <a:schemeClr val="bg1"/>
                </a:solidFill>
              </a:rPr>
              <a:t> Enterprises have enjoyed a </a:t>
            </a:r>
            <a:r>
              <a:rPr lang="en-US" dirty="0" smtClean="0">
                <a:solidFill>
                  <a:schemeClr val="bg1"/>
                </a:solidFill>
              </a:rPr>
              <a:t>multi-year multi-level </a:t>
            </a:r>
            <a:r>
              <a:rPr lang="en-US" dirty="0">
                <a:solidFill>
                  <a:schemeClr val="bg1"/>
                </a:solidFill>
              </a:rPr>
              <a:t>relationship covering undergraduate and postgraduate internship placements through to active engagement on collaborative research opportunities</a:t>
            </a:r>
          </a:p>
          <a:p>
            <a:r>
              <a:rPr lang="en-US" dirty="0" smtClean="0">
                <a:solidFill>
                  <a:schemeClr val="bg1"/>
                </a:solidFill>
              </a:rPr>
              <a:t>We </a:t>
            </a:r>
            <a:r>
              <a:rPr lang="en-US" dirty="0">
                <a:solidFill>
                  <a:schemeClr val="bg1"/>
                </a:solidFill>
              </a:rPr>
              <a:t>have recently signed </a:t>
            </a:r>
            <a:r>
              <a:rPr lang="en-US" dirty="0" smtClean="0">
                <a:solidFill>
                  <a:schemeClr val="bg1"/>
                </a:solidFill>
              </a:rPr>
              <a:t>a </a:t>
            </a:r>
            <a:r>
              <a:rPr lang="en-US" dirty="0">
                <a:solidFill>
                  <a:schemeClr val="bg1"/>
                </a:solidFill>
              </a:rPr>
              <a:t>Memorandum of Understanding to anoint the partnership and we look forward to continued collaborations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3140968"/>
            <a:ext cx="2592288" cy="1116717"/>
          </a:xfrm>
          <a:prstGeom prst="rect">
            <a:avLst/>
          </a:prstGeom>
        </p:spPr>
      </p:pic>
    </p:spTree>
    <p:extLst>
      <p:ext uri="{BB962C8B-B14F-4D97-AF65-F5344CB8AC3E}">
        <p14:creationId xmlns:p14="http://schemas.microsoft.com/office/powerpoint/2010/main" val="2917607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4744"/>
            <a:ext cx="8229600" cy="504825"/>
          </a:xfrm>
        </p:spPr>
        <p:txBody>
          <a:bodyPr/>
          <a:lstStyle/>
          <a:p>
            <a:r>
              <a:rPr lang="en-AU" dirty="0"/>
              <a:t>ORGANISATION CHART	</a:t>
            </a:r>
          </a:p>
        </p:txBody>
      </p:sp>
      <p:pic>
        <p:nvPicPr>
          <p:cNvPr id="4" name="Picture 3">
            <a:extLst>
              <a:ext uri="{FF2B5EF4-FFF2-40B4-BE49-F238E27FC236}">
                <a16:creationId xmlns:a16="http://schemas.microsoft.com/office/drawing/2014/main" id="{E33A6E98-0D94-4D89-BC64-26B9E80FAAD7}"/>
              </a:ext>
            </a:extLst>
          </p:cNvPr>
          <p:cNvPicPr>
            <a:picLocks noChangeAspect="1"/>
          </p:cNvPicPr>
          <p:nvPr/>
        </p:nvPicPr>
        <p:blipFill>
          <a:blip r:embed="rId2"/>
          <a:stretch>
            <a:fillRect/>
          </a:stretch>
        </p:blipFill>
        <p:spPr>
          <a:xfrm>
            <a:off x="426119" y="2105232"/>
            <a:ext cx="8322345" cy="3916056"/>
          </a:xfrm>
          <a:prstGeom prst="rect">
            <a:avLst/>
          </a:prstGeom>
        </p:spPr>
      </p:pic>
    </p:spTree>
    <p:extLst>
      <p:ext uri="{BB962C8B-B14F-4D97-AF65-F5344CB8AC3E}">
        <p14:creationId xmlns:p14="http://schemas.microsoft.com/office/powerpoint/2010/main" val="728221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OUR </a:t>
            </a:r>
            <a:r>
              <a:rPr lang="en-AU" dirty="0" smtClean="0"/>
              <a:t>MAJOR PRODUCTS</a:t>
            </a:r>
            <a:endParaRPr lang="en-AU" dirty="0"/>
          </a:p>
        </p:txBody>
      </p:sp>
      <p:sp>
        <p:nvSpPr>
          <p:cNvPr id="3" name="Content Placeholder 2"/>
          <p:cNvSpPr>
            <a:spLocks noGrp="1"/>
          </p:cNvSpPr>
          <p:nvPr>
            <p:ph idx="1"/>
          </p:nvPr>
        </p:nvSpPr>
        <p:spPr>
          <a:xfrm>
            <a:off x="457200" y="1772816"/>
            <a:ext cx="8229600" cy="4896396"/>
          </a:xfrm>
        </p:spPr>
        <p:txBody>
          <a:bodyPr/>
          <a:lstStyle/>
          <a:p>
            <a:pPr marL="0" indent="0">
              <a:buNone/>
            </a:pPr>
            <a:r>
              <a:rPr lang="en-US" dirty="0" smtClean="0"/>
              <a:t>Listed below are the major products in our range or currently under development:</a:t>
            </a:r>
            <a:endParaRPr lang="en-US" dirty="0"/>
          </a:p>
          <a:p>
            <a:r>
              <a:rPr lang="en-AU" dirty="0"/>
              <a:t>Matrix </a:t>
            </a:r>
            <a:r>
              <a:rPr lang="en-AU" dirty="0" smtClean="0"/>
              <a:t>Switch 19” </a:t>
            </a:r>
            <a:r>
              <a:rPr lang="en-AU" dirty="0"/>
              <a:t>rack </a:t>
            </a:r>
            <a:r>
              <a:rPr lang="en-AU" dirty="0" smtClean="0"/>
              <a:t>mount</a:t>
            </a:r>
            <a:endParaRPr lang="en-AU" dirty="0"/>
          </a:p>
          <a:p>
            <a:r>
              <a:rPr lang="en-AU" dirty="0"/>
              <a:t>Matrix Switch </a:t>
            </a:r>
            <a:r>
              <a:rPr lang="en-AU" dirty="0" smtClean="0"/>
              <a:t>vehicle </a:t>
            </a:r>
            <a:r>
              <a:rPr lang="en-AU" dirty="0"/>
              <a:t>mount</a:t>
            </a:r>
          </a:p>
          <a:p>
            <a:r>
              <a:rPr lang="en-AU" dirty="0"/>
              <a:t>Loop antenna</a:t>
            </a:r>
          </a:p>
          <a:p>
            <a:r>
              <a:rPr lang="en-AU" dirty="0"/>
              <a:t>Power amplifiers</a:t>
            </a:r>
          </a:p>
          <a:p>
            <a:r>
              <a:rPr lang="en-AU" dirty="0"/>
              <a:t>Tuneable filters</a:t>
            </a:r>
          </a:p>
          <a:p>
            <a:r>
              <a:rPr lang="en-AU" dirty="0" smtClean="0"/>
              <a:t>PPS (Pre/Post Selector Switch)</a:t>
            </a:r>
            <a:endParaRPr lang="en-AU" dirty="0"/>
          </a:p>
          <a:p>
            <a:r>
              <a:rPr lang="en-AU" dirty="0"/>
              <a:t>Filters </a:t>
            </a:r>
          </a:p>
          <a:p>
            <a:r>
              <a:rPr lang="en-AU" dirty="0"/>
              <a:t>RF </a:t>
            </a:r>
            <a:r>
              <a:rPr lang="en-AU" dirty="0" smtClean="0"/>
              <a:t>switches</a:t>
            </a:r>
            <a:endParaRPr lang="en-AU" dirty="0"/>
          </a:p>
          <a:p>
            <a:r>
              <a:rPr lang="en-AU" dirty="0"/>
              <a:t>Drone barrier </a:t>
            </a:r>
            <a:r>
              <a:rPr lang="en-AU" dirty="0" smtClean="0"/>
              <a:t>system</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2636912"/>
            <a:ext cx="4032448" cy="3024336"/>
          </a:xfrm>
          <a:prstGeom prst="rect">
            <a:avLst/>
          </a:prstGeom>
        </p:spPr>
      </p:pic>
    </p:spTree>
    <p:extLst>
      <p:ext uri="{BB962C8B-B14F-4D97-AF65-F5344CB8AC3E}">
        <p14:creationId xmlns:p14="http://schemas.microsoft.com/office/powerpoint/2010/main" val="3645278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OUR PRODUCTS</a:t>
            </a:r>
          </a:p>
        </p:txBody>
      </p:sp>
      <p:sp>
        <p:nvSpPr>
          <p:cNvPr id="3" name="Content Placeholder 2"/>
          <p:cNvSpPr>
            <a:spLocks noGrp="1"/>
          </p:cNvSpPr>
          <p:nvPr>
            <p:ph idx="1"/>
          </p:nvPr>
        </p:nvSpPr>
        <p:spPr>
          <a:xfrm>
            <a:off x="457200" y="1961604"/>
            <a:ext cx="8229600" cy="4896396"/>
          </a:xfrm>
        </p:spPr>
        <p:txBody>
          <a:bodyPr/>
          <a:lstStyle/>
          <a:p>
            <a:pPr marL="0" indent="0">
              <a:buNone/>
            </a:pPr>
            <a:r>
              <a:rPr lang="en-US" dirty="0" smtClean="0"/>
              <a:t>Listed below are the minor items:</a:t>
            </a:r>
          </a:p>
          <a:p>
            <a:r>
              <a:rPr lang="en-US" dirty="0" smtClean="0"/>
              <a:t>Directional couplers</a:t>
            </a:r>
          </a:p>
          <a:p>
            <a:r>
              <a:rPr lang="en-US" dirty="0" smtClean="0"/>
              <a:t>Dual directional couplers</a:t>
            </a:r>
          </a:p>
          <a:p>
            <a:r>
              <a:rPr lang="en-US" dirty="0" smtClean="0"/>
              <a:t>Bi-directional couplers</a:t>
            </a:r>
          </a:p>
          <a:p>
            <a:r>
              <a:rPr lang="en-US" dirty="0" smtClean="0"/>
              <a:t>Bias Tees</a:t>
            </a:r>
          </a:p>
          <a:p>
            <a:r>
              <a:rPr lang="en-US" dirty="0" smtClean="0"/>
              <a:t>DC Blocks</a:t>
            </a:r>
          </a:p>
          <a:p>
            <a:r>
              <a:rPr lang="en-US" dirty="0" smtClean="0"/>
              <a:t>Electronic fuse</a:t>
            </a:r>
          </a:p>
          <a:p>
            <a:r>
              <a:rPr lang="en-US" dirty="0" err="1" smtClean="0"/>
              <a:t>GaN</a:t>
            </a:r>
            <a:r>
              <a:rPr lang="en-US" dirty="0" smtClean="0"/>
              <a:t> controller</a:t>
            </a:r>
            <a:endParaRPr lang="en-AU" dirty="0"/>
          </a:p>
        </p:txBody>
      </p:sp>
      <p:pic>
        <p:nvPicPr>
          <p:cNvPr id="2052" name="Picture 4" descr="thumbnail_gan.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684" b="91474" l="4400" r="97467"/>
                    </a14:imgEffect>
                  </a14:imgLayer>
                </a14:imgProps>
              </a:ext>
              <a:ext uri="{28A0092B-C50C-407E-A947-70E740481C1C}">
                <a14:useLocalDpi xmlns:a14="http://schemas.microsoft.com/office/drawing/2010/main" val="0"/>
              </a:ext>
            </a:extLst>
          </a:blip>
          <a:srcRect/>
          <a:stretch>
            <a:fillRect/>
          </a:stretch>
        </p:blipFill>
        <p:spPr bwMode="auto">
          <a:xfrm>
            <a:off x="3557170" y="1772816"/>
            <a:ext cx="5103589" cy="3831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8" y="870008"/>
            <a:ext cx="8229600" cy="504825"/>
          </a:xfrm>
        </p:spPr>
        <p:txBody>
          <a:bodyPr/>
          <a:lstStyle/>
          <a:p>
            <a:r>
              <a:rPr lang="en-AU" dirty="0"/>
              <a:t>MATRIX SWITCH 19’’</a:t>
            </a:r>
          </a:p>
        </p:txBody>
      </p:sp>
      <p:sp>
        <p:nvSpPr>
          <p:cNvPr id="5" name="Rectangle 4">
            <a:extLst>
              <a:ext uri="{FF2B5EF4-FFF2-40B4-BE49-F238E27FC236}">
                <a16:creationId xmlns:a16="http://schemas.microsoft.com/office/drawing/2014/main" id="{0B24FDEA-84ED-4437-98E9-6E9D50BD7717}"/>
              </a:ext>
            </a:extLst>
          </p:cNvPr>
          <p:cNvSpPr/>
          <p:nvPr/>
        </p:nvSpPr>
        <p:spPr>
          <a:xfrm>
            <a:off x="3538854" y="1700808"/>
            <a:ext cx="5281320" cy="4016484"/>
          </a:xfrm>
          <a:prstGeom prst="rect">
            <a:avLst/>
          </a:prstGeom>
        </p:spPr>
        <p:txBody>
          <a:bodyPr wrap="square">
            <a:spAutoFit/>
          </a:bodyPr>
          <a:lstStyle/>
          <a:p>
            <a:pPr marL="285750" indent="-285750">
              <a:buFont typeface="Arial" panose="020B0604020202020204" pitchFamily="34" charset="0"/>
              <a:buChar char="•"/>
            </a:pPr>
            <a:r>
              <a:rPr lang="en-AU" altLang="en-US" sz="1700" dirty="0">
                <a:solidFill>
                  <a:srgbClr val="404040"/>
                </a:solidFill>
                <a:latin typeface="Calibri Light" panose="020F0302020204030204" pitchFamily="34" charset="0"/>
                <a:cs typeface="Calibri Light" panose="020F0302020204030204" pitchFamily="34" charset="0"/>
              </a:rPr>
              <a:t>Switches are available in 4x4 to 12x12 configurations.</a:t>
            </a:r>
          </a:p>
          <a:p>
            <a:pPr marL="285750" indent="-285750">
              <a:buFont typeface="Arial" panose="020B0604020202020204" pitchFamily="34" charset="0"/>
              <a:buChar char="•"/>
            </a:pPr>
            <a:r>
              <a:rPr lang="en-AU" altLang="en-US" sz="1700" dirty="0">
                <a:solidFill>
                  <a:srgbClr val="404040"/>
                </a:solidFill>
                <a:latin typeface="Calibri Light" panose="020F0302020204030204" pitchFamily="34" charset="0"/>
                <a:cs typeface="Calibri Light" panose="020F0302020204030204" pitchFamily="34" charset="0"/>
              </a:rPr>
              <a:t>Blocking, latching switches to reduce power consumption.</a:t>
            </a:r>
          </a:p>
          <a:p>
            <a:pPr marL="285750" indent="-285750">
              <a:lnSpc>
                <a:spcPct val="150000"/>
              </a:lnSpc>
              <a:buFont typeface="Arial" panose="020B0604020202020204" pitchFamily="34" charset="0"/>
              <a:buChar char="•"/>
            </a:pPr>
            <a:r>
              <a:rPr lang="en-AU" altLang="en-US" sz="1700" dirty="0">
                <a:solidFill>
                  <a:srgbClr val="404040"/>
                </a:solidFill>
                <a:latin typeface="Calibri Light" panose="020F0302020204030204" pitchFamily="34" charset="0"/>
                <a:cs typeface="Calibri Light" panose="020F0302020204030204" pitchFamily="34" charset="0"/>
              </a:rPr>
              <a:t>24 – 28V operating voltage.</a:t>
            </a:r>
          </a:p>
          <a:p>
            <a:pPr marL="285750" indent="-285750">
              <a:lnSpc>
                <a:spcPct val="150000"/>
              </a:lnSpc>
              <a:buFont typeface="Arial" panose="020B0604020202020204" pitchFamily="34" charset="0"/>
              <a:buChar char="•"/>
            </a:pPr>
            <a:r>
              <a:rPr lang="en-AU" altLang="en-US" sz="1700" dirty="0">
                <a:solidFill>
                  <a:srgbClr val="404040"/>
                </a:solidFill>
                <a:latin typeface="Calibri Light" panose="020F0302020204030204" pitchFamily="34" charset="0"/>
                <a:cs typeface="Calibri Light" panose="020F0302020204030204" pitchFamily="34" charset="0"/>
              </a:rPr>
              <a:t>N type, SMA input and TNC output connectors. Swappable on request.</a:t>
            </a:r>
          </a:p>
          <a:p>
            <a:pPr marL="285750" indent="-285750">
              <a:lnSpc>
                <a:spcPct val="150000"/>
              </a:lnSpc>
              <a:buFont typeface="Arial" panose="020B0604020202020204" pitchFamily="34" charset="0"/>
              <a:buChar char="•"/>
            </a:pPr>
            <a:r>
              <a:rPr lang="en-AU" altLang="en-US" sz="1700" dirty="0">
                <a:solidFill>
                  <a:srgbClr val="404040"/>
                </a:solidFill>
                <a:latin typeface="Calibri Light" panose="020F0302020204030204" pitchFamily="34" charset="0"/>
                <a:cs typeface="Calibri Light" panose="020F0302020204030204" pitchFamily="34" charset="0"/>
              </a:rPr>
              <a:t>Features front panel control, </a:t>
            </a:r>
            <a:r>
              <a:rPr lang="en-AU" altLang="en-US" sz="1700" dirty="0" err="1">
                <a:solidFill>
                  <a:srgbClr val="404040"/>
                </a:solidFill>
                <a:latin typeface="Calibri Light" panose="020F0302020204030204" pitchFamily="34" charset="0"/>
                <a:cs typeface="Calibri Light" panose="020F0302020204030204" pitchFamily="34" charset="0"/>
              </a:rPr>
              <a:t>RSxxx</a:t>
            </a:r>
            <a:r>
              <a:rPr lang="en-AU" altLang="en-US" sz="1700" dirty="0">
                <a:solidFill>
                  <a:srgbClr val="404040"/>
                </a:solidFill>
                <a:latin typeface="Calibri Light" panose="020F0302020204030204" pitchFamily="34" charset="0"/>
                <a:cs typeface="Calibri Light" panose="020F0302020204030204" pitchFamily="34" charset="0"/>
              </a:rPr>
              <a:t> USB and Ethernet communication.</a:t>
            </a:r>
          </a:p>
          <a:p>
            <a:pPr marL="285750" indent="-285750">
              <a:lnSpc>
                <a:spcPct val="150000"/>
              </a:lnSpc>
              <a:buFont typeface="Arial" panose="020B0604020202020204" pitchFamily="34" charset="0"/>
              <a:buChar char="•"/>
            </a:pPr>
            <a:r>
              <a:rPr lang="en-AU" altLang="en-US" sz="1700" dirty="0">
                <a:solidFill>
                  <a:srgbClr val="404040"/>
                </a:solidFill>
                <a:latin typeface="Calibri Light" panose="020F0302020204030204" pitchFamily="34" charset="0"/>
                <a:cs typeface="Calibri Light" panose="020F0302020204030204" pitchFamily="34" charset="0"/>
              </a:rPr>
              <a:t>Frequency range DC - 26.5GHz.</a:t>
            </a:r>
          </a:p>
          <a:p>
            <a:pPr marL="285750" indent="-285750">
              <a:lnSpc>
                <a:spcPct val="150000"/>
              </a:lnSpc>
              <a:buFont typeface="Arial" panose="020B0604020202020204" pitchFamily="34" charset="0"/>
              <a:buChar char="•"/>
            </a:pPr>
            <a:r>
              <a:rPr lang="en-AU" altLang="en-US" sz="1700" dirty="0">
                <a:solidFill>
                  <a:srgbClr val="404040"/>
                </a:solidFill>
                <a:latin typeface="Calibri Light" panose="020F0302020204030204" pitchFamily="34" charset="0"/>
                <a:cs typeface="Calibri Light" panose="020F0302020204030204" pitchFamily="34" charset="0"/>
              </a:rPr>
              <a:t>Power rating 4kW @ 1-30MHz, 1kW @ 1.2Ghz.</a:t>
            </a:r>
          </a:p>
          <a:p>
            <a:pPr marL="285750" indent="-285750">
              <a:lnSpc>
                <a:spcPct val="150000"/>
              </a:lnSpc>
              <a:buFont typeface="Arial" panose="020B0604020202020204" pitchFamily="34" charset="0"/>
              <a:buChar char="•"/>
            </a:pPr>
            <a:r>
              <a:rPr lang="en-AU" altLang="en-US" sz="1700" dirty="0">
                <a:solidFill>
                  <a:srgbClr val="404040"/>
                </a:solidFill>
                <a:latin typeface="Calibri Light" panose="020F0302020204030204" pitchFamily="34" charset="0"/>
                <a:cs typeface="Calibri Light" panose="020F0302020204030204" pitchFamily="34" charset="0"/>
              </a:rPr>
              <a:t>Suitable for land, sea and air operation.</a:t>
            </a:r>
          </a:p>
        </p:txBody>
      </p:sp>
      <p:sp>
        <p:nvSpPr>
          <p:cNvPr id="7" name="Content Placeholder 2"/>
          <p:cNvSpPr txBox="1">
            <a:spLocks/>
          </p:cNvSpPr>
          <p:nvPr/>
        </p:nvSpPr>
        <p:spPr bwMode="auto">
          <a:xfrm>
            <a:off x="251520" y="1556792"/>
            <a:ext cx="2999302" cy="452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Verdana" pitchFamily="34" charset="0"/>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altLang="en-US" dirty="0" smtClean="0">
                <a:solidFill>
                  <a:srgbClr val="404040"/>
                </a:solidFill>
              </a:rPr>
              <a:t>The purpose of the unit is to provide protection to the RF power amplifiers and/or radios due to damage to antenna systems or connection to inappropriate antennas. This can be used as a standalone product or in conjunction with our tunable filter and/or fixed filters. These units will only be processed as a vehicle mount only.</a:t>
            </a:r>
            <a:endParaRPr lang="en-AU" altLang="en-US" dirty="0" smtClean="0">
              <a:solidFill>
                <a:srgbClr val="404040"/>
              </a:solidFill>
            </a:endParaRPr>
          </a:p>
          <a:p>
            <a:pPr algn="just"/>
            <a:endParaRPr lang="en-AU" altLang="en-US" dirty="0">
              <a:solidFill>
                <a:srgbClr val="404040"/>
              </a:solidFill>
            </a:endParaRPr>
          </a:p>
        </p:txBody>
      </p:sp>
      <p:cxnSp>
        <p:nvCxnSpPr>
          <p:cNvPr id="8" name="Straight Connector 7"/>
          <p:cNvCxnSpPr/>
          <p:nvPr/>
        </p:nvCxnSpPr>
        <p:spPr>
          <a:xfrm flipH="1">
            <a:off x="3491880" y="1556792"/>
            <a:ext cx="2" cy="432048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054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820"/>
            <a:ext cx="8229600" cy="504825"/>
          </a:xfrm>
        </p:spPr>
        <p:txBody>
          <a:bodyPr/>
          <a:lstStyle/>
          <a:p>
            <a:r>
              <a:rPr lang="en-AU" dirty="0"/>
              <a:t>MATRIX SWITCH VEHICLE MOUNT</a:t>
            </a:r>
          </a:p>
        </p:txBody>
      </p:sp>
      <p:sp>
        <p:nvSpPr>
          <p:cNvPr id="3" name="Content Placeholder 2"/>
          <p:cNvSpPr>
            <a:spLocks noGrp="1"/>
          </p:cNvSpPr>
          <p:nvPr>
            <p:ph idx="1"/>
          </p:nvPr>
        </p:nvSpPr>
        <p:spPr>
          <a:xfrm>
            <a:off x="323528" y="1556792"/>
            <a:ext cx="4032448" cy="3887886"/>
          </a:xfrm>
        </p:spPr>
        <p:txBody>
          <a:bodyPr/>
          <a:lstStyle/>
          <a:p>
            <a:pPr marL="285750" indent="-285750"/>
            <a:r>
              <a:rPr lang="en-AU" altLang="en-US" dirty="0">
                <a:solidFill>
                  <a:srgbClr val="404040"/>
                </a:solidFill>
              </a:rPr>
              <a:t>Switches are available in 4x4 </a:t>
            </a:r>
            <a:r>
              <a:rPr lang="en-AU" altLang="en-US" dirty="0" smtClean="0">
                <a:solidFill>
                  <a:srgbClr val="404040"/>
                </a:solidFill>
              </a:rPr>
              <a:t>and 6x6 configurations</a:t>
            </a:r>
            <a:r>
              <a:rPr lang="en-AU" altLang="en-US" dirty="0">
                <a:solidFill>
                  <a:srgbClr val="404040"/>
                </a:solidFill>
              </a:rPr>
              <a:t>.</a:t>
            </a:r>
          </a:p>
          <a:p>
            <a:pPr marL="285750" indent="-285750"/>
            <a:r>
              <a:rPr lang="en-AU" altLang="en-US" dirty="0">
                <a:solidFill>
                  <a:srgbClr val="404040"/>
                </a:solidFill>
              </a:rPr>
              <a:t>Blocking, latching switches to reduce power consumption.</a:t>
            </a:r>
          </a:p>
          <a:p>
            <a:pPr marL="285750" indent="-285750"/>
            <a:r>
              <a:rPr lang="en-AU" altLang="en-US" dirty="0">
                <a:solidFill>
                  <a:srgbClr val="404040"/>
                </a:solidFill>
              </a:rPr>
              <a:t>24 – 28V operating voltage.</a:t>
            </a:r>
          </a:p>
          <a:p>
            <a:pPr marL="285750" indent="-285750"/>
            <a:r>
              <a:rPr lang="en-AU" altLang="en-US" dirty="0">
                <a:solidFill>
                  <a:srgbClr val="404040"/>
                </a:solidFill>
              </a:rPr>
              <a:t>N type, </a:t>
            </a:r>
            <a:r>
              <a:rPr lang="en-AU" altLang="en-US" dirty="0" smtClean="0">
                <a:solidFill>
                  <a:srgbClr val="404040"/>
                </a:solidFill>
              </a:rPr>
              <a:t>SMA I/O connectors</a:t>
            </a:r>
            <a:r>
              <a:rPr lang="en-AU" altLang="en-US" dirty="0">
                <a:solidFill>
                  <a:srgbClr val="404040"/>
                </a:solidFill>
              </a:rPr>
              <a:t>. </a:t>
            </a:r>
            <a:r>
              <a:rPr lang="en-AU" altLang="en-US" dirty="0" smtClean="0">
                <a:solidFill>
                  <a:srgbClr val="404040"/>
                </a:solidFill>
              </a:rPr>
              <a:t>Others available </a:t>
            </a:r>
            <a:r>
              <a:rPr lang="en-AU" altLang="en-US" dirty="0">
                <a:solidFill>
                  <a:srgbClr val="404040"/>
                </a:solidFill>
              </a:rPr>
              <a:t>on request.</a:t>
            </a:r>
          </a:p>
          <a:p>
            <a:pPr marL="285750" indent="-285750"/>
            <a:r>
              <a:rPr lang="en-AU" altLang="en-US" dirty="0">
                <a:solidFill>
                  <a:srgbClr val="404040"/>
                </a:solidFill>
              </a:rPr>
              <a:t>Features front panel control, </a:t>
            </a:r>
            <a:r>
              <a:rPr lang="en-AU" altLang="en-US" dirty="0" err="1">
                <a:solidFill>
                  <a:srgbClr val="404040"/>
                </a:solidFill>
              </a:rPr>
              <a:t>RSxxx</a:t>
            </a:r>
            <a:r>
              <a:rPr lang="en-AU" altLang="en-US" dirty="0">
                <a:solidFill>
                  <a:srgbClr val="404040"/>
                </a:solidFill>
              </a:rPr>
              <a:t> USB and Ethernet communication.</a:t>
            </a:r>
          </a:p>
          <a:p>
            <a:pPr marL="285750" indent="-285750"/>
            <a:r>
              <a:rPr lang="en-AU" altLang="en-US" dirty="0">
                <a:solidFill>
                  <a:srgbClr val="404040"/>
                </a:solidFill>
              </a:rPr>
              <a:t>Frequency range DC - 26.5GHz.</a:t>
            </a:r>
          </a:p>
          <a:p>
            <a:pPr marL="285750" indent="-285750"/>
            <a:r>
              <a:rPr lang="en-AU" altLang="en-US" dirty="0">
                <a:solidFill>
                  <a:srgbClr val="404040"/>
                </a:solidFill>
              </a:rPr>
              <a:t>Power rating 4kW @ 1-30MHz, 1kW @ 1.2Ghz.</a:t>
            </a:r>
          </a:p>
          <a:p>
            <a:pPr marL="285750" indent="-285750"/>
            <a:r>
              <a:rPr lang="en-AU" altLang="en-US" dirty="0">
                <a:solidFill>
                  <a:srgbClr val="404040"/>
                </a:solidFill>
              </a:rPr>
              <a:t>Suitable for </a:t>
            </a:r>
            <a:r>
              <a:rPr lang="en-AU" altLang="en-US" dirty="0" smtClean="0">
                <a:solidFill>
                  <a:srgbClr val="404040"/>
                </a:solidFill>
              </a:rPr>
              <a:t>land mobile operation.</a:t>
            </a:r>
            <a:endParaRPr lang="en-AU" altLang="en-US" dirty="0">
              <a:solidFill>
                <a:srgbClr val="404040"/>
              </a:solidFill>
            </a:endParaRPr>
          </a:p>
        </p:txBody>
      </p:sp>
      <p:pic>
        <p:nvPicPr>
          <p:cNvPr id="5" name="Picture 4">
            <a:extLst>
              <a:ext uri="{FF2B5EF4-FFF2-40B4-BE49-F238E27FC236}">
                <a16:creationId xmlns:a16="http://schemas.microsoft.com/office/drawing/2014/main" id="{351C0E30-B54C-4413-9597-32DC643EC4F6}"/>
              </a:ext>
            </a:extLst>
          </p:cNvPr>
          <p:cNvPicPr>
            <a:picLocks noChangeAspect="1"/>
          </p:cNvPicPr>
          <p:nvPr/>
        </p:nvPicPr>
        <p:blipFill>
          <a:blip r:embed="rId2"/>
          <a:stretch>
            <a:fillRect/>
          </a:stretch>
        </p:blipFill>
        <p:spPr>
          <a:xfrm>
            <a:off x="4499992" y="2348880"/>
            <a:ext cx="4464496" cy="2880320"/>
          </a:xfrm>
          <a:prstGeom prst="rect">
            <a:avLst/>
          </a:prstGeom>
        </p:spPr>
      </p:pic>
    </p:spTree>
    <p:extLst>
      <p:ext uri="{BB962C8B-B14F-4D97-AF65-F5344CB8AC3E}">
        <p14:creationId xmlns:p14="http://schemas.microsoft.com/office/powerpoint/2010/main" val="249879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032" y="764704"/>
            <a:ext cx="5486400" cy="566738"/>
          </a:xfrm>
        </p:spPr>
        <p:txBody>
          <a:bodyPr/>
          <a:lstStyle/>
          <a:p>
            <a:r>
              <a:rPr lang="en-AU" dirty="0"/>
              <a:t>LOOP ANTENNA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484784"/>
            <a:ext cx="6367012" cy="4761854"/>
          </a:xfrm>
          <a:prstGeom prst="rect">
            <a:avLst/>
          </a:prstGeom>
        </p:spPr>
      </p:pic>
    </p:spTree>
    <p:extLst>
      <p:ext uri="{BB962C8B-B14F-4D97-AF65-F5344CB8AC3E}">
        <p14:creationId xmlns:p14="http://schemas.microsoft.com/office/powerpoint/2010/main" val="2858737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300E198B-99C1-4AD3-8AA1-06AB8F9F5F9E}" vid="{4AC1C23F-73CE-4304-95C5-6F3FC02C2D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17878</TotalTime>
  <Words>1130</Words>
  <Application>Microsoft Office PowerPoint</Application>
  <PresentationFormat>On-screen Show (4:3)</PresentationFormat>
  <Paragraphs>177</Paragraphs>
  <Slides>24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Courier New</vt:lpstr>
      <vt:lpstr>Helvetica</vt:lpstr>
      <vt:lpstr>Helvetica-Light</vt:lpstr>
      <vt:lpstr>Symbol</vt:lpstr>
      <vt:lpstr>Verdana</vt:lpstr>
      <vt:lpstr>Wingdings</vt:lpstr>
      <vt:lpstr>Theme1</vt:lpstr>
      <vt:lpstr>MOSTYN ENTERPRISES</vt:lpstr>
      <vt:lpstr>Core</vt:lpstr>
      <vt:lpstr>OUR POLICIES</vt:lpstr>
      <vt:lpstr>ORGANISATION CHART </vt:lpstr>
      <vt:lpstr>OUR MAJOR PRODUCTS</vt:lpstr>
      <vt:lpstr>OUR PRODUCTS</vt:lpstr>
      <vt:lpstr>MATRIX SWITCH 19’’</vt:lpstr>
      <vt:lpstr>MATRIX SWITCH VEHICLE MOUNT</vt:lpstr>
      <vt:lpstr>LOOP ANTENNA</vt:lpstr>
      <vt:lpstr>LOOP ANTENNA MKI</vt:lpstr>
      <vt:lpstr>LOOP ANTENNA MKII</vt:lpstr>
      <vt:lpstr>POWER AMPLIFIERS</vt:lpstr>
      <vt:lpstr>TUNEABLE FILTER - PPS</vt:lpstr>
      <vt:lpstr>PPS</vt:lpstr>
      <vt:lpstr>PRE/POST SELECTOR HF</vt:lpstr>
      <vt:lpstr>PRE/POST SELECTOR HF (PPS)</vt:lpstr>
      <vt:lpstr>FILTERS</vt:lpstr>
      <vt:lpstr>RF SWITCHES</vt:lpstr>
      <vt:lpstr>RF SWITCHES</vt:lpstr>
      <vt:lpstr>RF SWITCHES</vt:lpstr>
      <vt:lpstr>OTHER PRODUCTS</vt:lpstr>
      <vt:lpstr>DRONE BARRIER SYSTEM</vt:lpstr>
      <vt:lpstr>DRONE BARRIER SYSTEM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dc:creator>
  <cp:lastModifiedBy>Windows User</cp:lastModifiedBy>
  <cp:revision>206</cp:revision>
  <dcterms:created xsi:type="dcterms:W3CDTF">2014-03-24T03:17:33Z</dcterms:created>
  <dcterms:modified xsi:type="dcterms:W3CDTF">2020-02-28T05:16:26Z</dcterms:modified>
</cp:coreProperties>
</file>