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3" r:id="rId2"/>
    <p:sldId id="290" r:id="rId3"/>
    <p:sldId id="297" r:id="rId4"/>
    <p:sldId id="291" r:id="rId5"/>
    <p:sldId id="292" r:id="rId6"/>
    <p:sldId id="293" r:id="rId7"/>
    <p:sldId id="294" r:id="rId8"/>
    <p:sldId id="295" r:id="rId9"/>
    <p:sldId id="296" r:id="rId10"/>
    <p:sldId id="299" r:id="rId11"/>
    <p:sldId id="300" r:id="rId12"/>
    <p:sldId id="298" r:id="rId13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94B"/>
    <a:srgbClr val="0432FF"/>
    <a:srgbClr val="E93A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85"/>
    <p:restoredTop sz="94985"/>
  </p:normalViewPr>
  <p:slideViewPr>
    <p:cSldViewPr snapToGrid="0" snapToObjects="1">
      <p:cViewPr>
        <p:scale>
          <a:sx n="103" d="100"/>
          <a:sy n="103" d="100"/>
        </p:scale>
        <p:origin x="-1392" y="-17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29B373-84D5-B847-AA91-D73C2D836E8A}" type="datetimeFigureOut">
              <a:rPr lang="en-US" smtClean="0"/>
              <a:t>16/08/19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5EBA1D-4362-4141-8CE2-A58C574A8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9029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C435E-5232-9540-A59E-087DD8521949}" type="datetimeFigureOut">
              <a:rPr lang="en-US" smtClean="0"/>
              <a:t>16/08/19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2EB5E-2D6F-5C42-AEFE-4CDA8164A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6595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v1.0 16Aug19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Ebor Systems Pty Ltd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9C5D3D1-887F-4143-BDC7-A9B80BD6CF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04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v1.0 16Aug19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Ebor Systems Pty Ltd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5D3D1-887F-4143-BDC7-A9B80BD6C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62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v1.0 16Aug19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Ebor Systems Pty Ltd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5D3D1-887F-4143-BDC7-A9B80BD6C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950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v1.0 16Aug19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Ebor Systems Pty Ltd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5D3D1-887F-4143-BDC7-A9B80BD6C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405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v1.0 16Aug19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Ebor Systems Pty Ltd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5D3D1-887F-4143-BDC7-A9B80BD6C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424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v1.0 16Aug19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Ebor Systems Pty Ltd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5D3D1-887F-4143-BDC7-A9B80BD6C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28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v1.0 16Aug19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Ebor Systems Pty Ltd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5D3D1-887F-4143-BDC7-A9B80BD6C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290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v1.0 16Aug19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Ebor Systems Pty Ltd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5D3D1-887F-4143-BDC7-A9B80BD6C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19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v1.0 16Aug19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Ebor Systems Pty Ltd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5D3D1-887F-4143-BDC7-A9B80BD6C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246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v1.0 16Aug19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Ebor Systems Pty Ltd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5D3D1-887F-4143-BDC7-A9B80BD6C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254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v1.0 16Aug19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Ebor Systems Pty Ltd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5D3D1-887F-4143-BDC7-A9B80BD6C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601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r>
              <a:rPr lang="en-US" smtClean="0"/>
              <a:t>v1.0 16Aug19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r>
              <a:rPr lang="en-US" smtClean="0"/>
              <a:t>© Ebor Systems Pty Ltd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fld id="{19C5D3D1-887F-4143-BDC7-A9B80BD6CFB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8" descr="Picture 8">
            <a:extLst>
              <a:ext uri="{FF2B5EF4-FFF2-40B4-BE49-F238E27FC236}">
                <a16:creationId xmlns="" xmlns:a16="http://schemas.microsoft.com/office/drawing/2014/main" id="{2470572F-8F3C-1447-AD2B-C07CC5BE35E0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/>
          </a:blip>
          <a:stretch>
            <a:fillRect/>
          </a:stretch>
        </p:blipFill>
        <p:spPr>
          <a:xfrm>
            <a:off x="8603443" y="365128"/>
            <a:ext cx="621519" cy="298420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TextBox 5">
            <a:extLst>
              <a:ext uri="{FF2B5EF4-FFF2-40B4-BE49-F238E27FC236}">
                <a16:creationId xmlns="" xmlns:a16="http://schemas.microsoft.com/office/drawing/2014/main" id="{6A08D895-1D47-3D45-BF6F-5DC818E5DDBB}"/>
              </a:ext>
            </a:extLst>
          </p:cNvPr>
          <p:cNvSpPr txBox="1"/>
          <p:nvPr userDrawn="1"/>
        </p:nvSpPr>
        <p:spPr>
          <a:xfrm>
            <a:off x="650239" y="390595"/>
            <a:ext cx="2561047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l">
              <a:defRPr sz="1600">
                <a:solidFill>
                  <a:srgbClr val="00B0F0"/>
                </a:solidFill>
              </a:defRPr>
            </a:lvl1pPr>
          </a:lstStyle>
          <a:p>
            <a:endParaRPr dirty="0"/>
          </a:p>
        </p:txBody>
      </p:sp>
      <p:sp>
        <p:nvSpPr>
          <p:cNvPr id="9" name="TextBox 5">
            <a:extLst>
              <a:ext uri="{FF2B5EF4-FFF2-40B4-BE49-F238E27FC236}">
                <a16:creationId xmlns="" xmlns:a16="http://schemas.microsoft.com/office/drawing/2014/main" id="{73EDBF7E-F631-404D-B3C3-ACE00E0B2516}"/>
              </a:ext>
            </a:extLst>
          </p:cNvPr>
          <p:cNvSpPr txBox="1"/>
          <p:nvPr userDrawn="1"/>
        </p:nvSpPr>
        <p:spPr>
          <a:xfrm>
            <a:off x="650238" y="271020"/>
            <a:ext cx="2561047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l">
              <a:defRPr sz="1600">
                <a:solidFill>
                  <a:srgbClr val="00B0F0"/>
                </a:solidFill>
              </a:defRPr>
            </a:lvl1pPr>
          </a:lstStyle>
          <a:p>
            <a:r>
              <a:rPr lang="en-AU" sz="1400" dirty="0" smtClean="0"/>
              <a:t>HFIA Aug19</a:t>
            </a: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1981145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45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8F5026B-BFE2-1B40-8684-E7CBAF3B74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dirty="0"/>
              <a:t>A </a:t>
            </a:r>
            <a:r>
              <a:rPr lang="en-US" dirty="0" smtClean="0"/>
              <a:t>Tale </a:t>
            </a:r>
            <a:r>
              <a:rPr lang="en-US" dirty="0"/>
              <a:t>of </a:t>
            </a:r>
            <a:r>
              <a:rPr lang="en-US" dirty="0" smtClean="0"/>
              <a:t>Two Stations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DE48BEC-FAEE-5440-9731-AF9AAB452E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691288"/>
          </a:xfrm>
        </p:spPr>
        <p:txBody>
          <a:bodyPr anchor="ctr" anchorCtr="0"/>
          <a:lstStyle/>
          <a:p>
            <a:r>
              <a:rPr lang="en-US" dirty="0" err="1"/>
              <a:t>Channelised</a:t>
            </a:r>
            <a:r>
              <a:rPr lang="en-US" dirty="0"/>
              <a:t> WBHF Spectrum </a:t>
            </a:r>
            <a:r>
              <a:rPr lang="en-US" dirty="0" smtClean="0"/>
              <a:t>Adaptation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F5E0588-E0D7-7F4C-83DD-94328A9E7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v1.0 16Aug19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FB36727-1D67-2F44-86D7-B75FD7CE5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5D3D1-887F-4143-BDC7-A9B80BD6CFB4}" type="slidenum">
              <a:rPr lang="en-US" smtClean="0">
                <a:solidFill>
                  <a:schemeClr val="tx1"/>
                </a:solidFill>
              </a:rPr>
              <a:t>1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Ebor Systems Pty Ltd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704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v1.0 16Aug19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4316" y="6356352"/>
            <a:ext cx="450647" cy="365125"/>
          </a:xfrm>
        </p:spPr>
        <p:txBody>
          <a:bodyPr/>
          <a:lstStyle/>
          <a:p>
            <a:fld id="{19C5D3D1-887F-4143-BDC7-A9B80BD6CFB4}" type="slidenum">
              <a:rPr lang="en-US" smtClean="0"/>
              <a:t>10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487060" y="5755316"/>
            <a:ext cx="1083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Fixed Site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609764" y="461405"/>
            <a:ext cx="845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Mobile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8213314" y="4753096"/>
            <a:ext cx="1409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Co-channel 2</a:t>
            </a:r>
            <a:endParaRPr lang="en-US" dirty="0"/>
          </a:p>
        </p:txBody>
      </p:sp>
      <p:grpSp>
        <p:nvGrpSpPr>
          <p:cNvPr id="218" name="Group 217"/>
          <p:cNvGrpSpPr/>
          <p:nvPr/>
        </p:nvGrpSpPr>
        <p:grpSpPr>
          <a:xfrm>
            <a:off x="4262072" y="2267234"/>
            <a:ext cx="1588262" cy="638825"/>
            <a:chOff x="4262072" y="2267234"/>
            <a:chExt cx="1588262" cy="638825"/>
          </a:xfrm>
        </p:grpSpPr>
        <p:grpSp>
          <p:nvGrpSpPr>
            <p:cNvPr id="55" name="Group 54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38" name="Straight Connector 37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48" name="Arc 47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0" name="Arc 49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2" name="Arc 51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3" name="Arc 52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127" name="Arc 126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128" name="Arc 127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sp>
        <p:nvSpPr>
          <p:cNvPr id="54" name="Isosceles Triangle 53"/>
          <p:cNvSpPr/>
          <p:nvPr/>
        </p:nvSpPr>
        <p:spPr>
          <a:xfrm>
            <a:off x="8464321" y="5257598"/>
            <a:ext cx="123774" cy="250810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8134190" y="5122428"/>
            <a:ext cx="1588262" cy="385980"/>
            <a:chOff x="7698580" y="2547550"/>
            <a:chExt cx="1588262" cy="385980"/>
          </a:xfrm>
        </p:grpSpPr>
        <p:cxnSp>
          <p:nvCxnSpPr>
            <p:cNvPr id="57" name="Straight Connector 56"/>
            <p:cNvCxnSpPr/>
            <p:nvPr/>
          </p:nvCxnSpPr>
          <p:spPr>
            <a:xfrm flipH="1">
              <a:off x="7698580" y="2933530"/>
              <a:ext cx="1588262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8492711" y="2547550"/>
              <a:ext cx="0" cy="38598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66" name="Straight Arrow Connector 65"/>
          <p:cNvCxnSpPr/>
          <p:nvPr/>
        </p:nvCxnSpPr>
        <p:spPr>
          <a:xfrm flipH="1">
            <a:off x="4718753" y="4833471"/>
            <a:ext cx="3137026" cy="7042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4520615" y="2781650"/>
            <a:ext cx="1344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Candidate channel set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965149" y="5306494"/>
            <a:ext cx="2247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Pre-SI</a:t>
            </a:r>
            <a:endParaRPr lang="en-US" dirty="0"/>
          </a:p>
          <a:p>
            <a:r>
              <a:rPr lang="en-US" dirty="0"/>
              <a:t>c</a:t>
            </a:r>
            <a:r>
              <a:rPr lang="en-US" dirty="0" smtClean="0"/>
              <a:t>o-channel conditions</a:t>
            </a:r>
            <a:endParaRPr lang="en-US" dirty="0"/>
          </a:p>
        </p:txBody>
      </p:sp>
      <p:sp>
        <p:nvSpPr>
          <p:cNvPr id="90" name="Isosceles Triangle 89"/>
          <p:cNvSpPr/>
          <p:nvPr/>
        </p:nvSpPr>
        <p:spPr>
          <a:xfrm>
            <a:off x="1499027" y="5070439"/>
            <a:ext cx="140605" cy="118475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/>
          <p:cNvSpPr txBox="1"/>
          <p:nvPr/>
        </p:nvSpPr>
        <p:spPr>
          <a:xfrm>
            <a:off x="1565338" y="548867"/>
            <a:ext cx="13445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Actual</a:t>
            </a:r>
            <a:br>
              <a:rPr lang="en-US" dirty="0" smtClean="0"/>
            </a:br>
            <a:r>
              <a:rPr lang="en-US" dirty="0" smtClean="0"/>
              <a:t>co-channel conditions</a:t>
            </a:r>
            <a:endParaRPr lang="en-US" dirty="0"/>
          </a:p>
        </p:txBody>
      </p:sp>
      <p:grpSp>
        <p:nvGrpSpPr>
          <p:cNvPr id="162" name="Group 161"/>
          <p:cNvGrpSpPr/>
          <p:nvPr/>
        </p:nvGrpSpPr>
        <p:grpSpPr>
          <a:xfrm rot="983692">
            <a:off x="3230025" y="4901682"/>
            <a:ext cx="590176" cy="842240"/>
            <a:chOff x="5327975" y="4430805"/>
            <a:chExt cx="590176" cy="842240"/>
          </a:xfrm>
        </p:grpSpPr>
        <p:grpSp>
          <p:nvGrpSpPr>
            <p:cNvPr id="137" name="Group 136"/>
            <p:cNvGrpSpPr/>
            <p:nvPr/>
          </p:nvGrpSpPr>
          <p:grpSpPr>
            <a:xfrm>
              <a:off x="5327975" y="4430805"/>
              <a:ext cx="590176" cy="842240"/>
              <a:chOff x="7303122" y="5586827"/>
              <a:chExt cx="590176" cy="842240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7303122" y="5831711"/>
                <a:ext cx="590176" cy="597356"/>
                <a:chOff x="7303122" y="5831711"/>
                <a:chExt cx="590176" cy="597356"/>
              </a:xfrm>
              <a:solidFill>
                <a:srgbClr val="E93AE6"/>
              </a:solidFill>
            </p:grpSpPr>
            <p:sp>
              <p:nvSpPr>
                <p:cNvPr id="60" name="Oval 59"/>
                <p:cNvSpPr/>
                <p:nvPr/>
              </p:nvSpPr>
              <p:spPr>
                <a:xfrm>
                  <a:off x="7303122" y="5831711"/>
                  <a:ext cx="590176" cy="52464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4" name="Oval 133"/>
                <p:cNvSpPr/>
                <p:nvPr/>
              </p:nvSpPr>
              <p:spPr>
                <a:xfrm>
                  <a:off x="7406710" y="6062710"/>
                  <a:ext cx="383001" cy="366357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9" name="Straight Connector 68"/>
              <p:cNvCxnSpPr/>
              <p:nvPr/>
            </p:nvCxnSpPr>
            <p:spPr>
              <a:xfrm>
                <a:off x="7593489" y="5586827"/>
                <a:ext cx="9442" cy="708371"/>
              </a:xfrm>
              <a:prstGeom prst="line">
                <a:avLst/>
              </a:prstGeom>
              <a:ln>
                <a:headEnd type="triangle"/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5402188" y="4911318"/>
              <a:ext cx="441391" cy="227858"/>
              <a:chOff x="5145294" y="4019383"/>
              <a:chExt cx="981926" cy="463550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5145294" y="4482933"/>
                <a:ext cx="98192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5414904" y="4127333"/>
                <a:ext cx="44270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5468879" y="4019383"/>
                <a:ext cx="33475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313304" y="4267564"/>
                <a:ext cx="64590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76" name="TextBox 175"/>
          <p:cNvSpPr txBox="1"/>
          <p:nvPr/>
        </p:nvSpPr>
        <p:spPr>
          <a:xfrm>
            <a:off x="5850334" y="5834210"/>
            <a:ext cx="2247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Post-SI</a:t>
            </a:r>
            <a:endParaRPr lang="en-US" dirty="0"/>
          </a:p>
          <a:p>
            <a:r>
              <a:rPr lang="en-US" dirty="0"/>
              <a:t>c</a:t>
            </a:r>
            <a:r>
              <a:rPr lang="en-US" dirty="0" smtClean="0"/>
              <a:t>o-channel conditions</a:t>
            </a:r>
            <a:endParaRPr lang="en-US" dirty="0"/>
          </a:p>
        </p:txBody>
      </p:sp>
      <p:sp>
        <p:nvSpPr>
          <p:cNvPr id="178" name="Isosceles Triangle 177"/>
          <p:cNvSpPr/>
          <p:nvPr/>
        </p:nvSpPr>
        <p:spPr>
          <a:xfrm>
            <a:off x="6391503" y="5634137"/>
            <a:ext cx="123774" cy="82277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7-Point Star 189"/>
          <p:cNvSpPr>
            <a:spLocks noChangeAspect="1"/>
          </p:cNvSpPr>
          <p:nvPr/>
        </p:nvSpPr>
        <p:spPr>
          <a:xfrm>
            <a:off x="4312616" y="5369444"/>
            <a:ext cx="449645" cy="460525"/>
          </a:xfrm>
          <a:prstGeom prst="star7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Explosion 2 190"/>
          <p:cNvSpPr/>
          <p:nvPr/>
        </p:nvSpPr>
        <p:spPr>
          <a:xfrm>
            <a:off x="7776655" y="4612374"/>
            <a:ext cx="357535" cy="381281"/>
          </a:xfrm>
          <a:prstGeom prst="irregularSeal2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3" name="Picture 19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081" y="830737"/>
            <a:ext cx="766656" cy="430763"/>
          </a:xfrm>
          <a:prstGeom prst="rect">
            <a:avLst/>
          </a:prstGeom>
        </p:spPr>
      </p:pic>
      <p:sp>
        <p:nvSpPr>
          <p:cNvPr id="217" name="TextBox 216"/>
          <p:cNvSpPr txBox="1"/>
          <p:nvPr/>
        </p:nvSpPr>
        <p:spPr>
          <a:xfrm>
            <a:off x="8119686" y="2765251"/>
            <a:ext cx="1344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irst update channel set</a:t>
            </a:r>
            <a:endParaRPr lang="en-US" dirty="0"/>
          </a:p>
        </p:txBody>
      </p:sp>
      <p:grpSp>
        <p:nvGrpSpPr>
          <p:cNvPr id="230" name="Group 229"/>
          <p:cNvGrpSpPr/>
          <p:nvPr/>
        </p:nvGrpSpPr>
        <p:grpSpPr>
          <a:xfrm>
            <a:off x="7793964" y="2251086"/>
            <a:ext cx="1588262" cy="638825"/>
            <a:chOff x="4262072" y="2267234"/>
            <a:chExt cx="1588262" cy="638825"/>
          </a:xfrm>
        </p:grpSpPr>
        <p:grpSp>
          <p:nvGrpSpPr>
            <p:cNvPr id="231" name="Group 230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39" name="Straight Connector 238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32" name="Group 231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33" name="Arc 232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34" name="Arc 233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35" name="Arc 234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36" name="Arc 235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37" name="Arc 236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38" name="Arc 237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grpSp>
        <p:nvGrpSpPr>
          <p:cNvPr id="252" name="Group 251"/>
          <p:cNvGrpSpPr/>
          <p:nvPr/>
        </p:nvGrpSpPr>
        <p:grpSpPr>
          <a:xfrm>
            <a:off x="2866653" y="877559"/>
            <a:ext cx="1588262" cy="638825"/>
            <a:chOff x="4262072" y="2267234"/>
            <a:chExt cx="1588262" cy="638825"/>
          </a:xfrm>
        </p:grpSpPr>
        <p:grpSp>
          <p:nvGrpSpPr>
            <p:cNvPr id="253" name="Group 252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61" name="Straight Connector 260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2" name="Straight Connector 261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54" name="Group 253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55" name="Arc 254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56" name="Arc 255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57" name="Arc 256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58" name="Arc 257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59" name="Arc 258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0" name="Arc 259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grpSp>
        <p:nvGrpSpPr>
          <p:cNvPr id="263" name="Group 262"/>
          <p:cNvGrpSpPr/>
          <p:nvPr/>
        </p:nvGrpSpPr>
        <p:grpSpPr>
          <a:xfrm>
            <a:off x="6074374" y="5333092"/>
            <a:ext cx="1588262" cy="638825"/>
            <a:chOff x="4262072" y="2267234"/>
            <a:chExt cx="1588262" cy="638825"/>
          </a:xfrm>
        </p:grpSpPr>
        <p:grpSp>
          <p:nvGrpSpPr>
            <p:cNvPr id="264" name="Group 263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72" name="Straight Connector 271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65" name="Group 264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66" name="Arc 265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7" name="Arc 266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8" name="Arc 267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9" name="Arc 268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0" name="Arc 269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1" name="Arc 270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grpSp>
        <p:nvGrpSpPr>
          <p:cNvPr id="274" name="Group 273"/>
          <p:cNvGrpSpPr/>
          <p:nvPr/>
        </p:nvGrpSpPr>
        <p:grpSpPr>
          <a:xfrm>
            <a:off x="1182952" y="4803809"/>
            <a:ext cx="1588262" cy="638825"/>
            <a:chOff x="4262072" y="2267234"/>
            <a:chExt cx="1588262" cy="638825"/>
          </a:xfrm>
        </p:grpSpPr>
        <p:grpSp>
          <p:nvGrpSpPr>
            <p:cNvPr id="275" name="Group 274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83" name="Straight Connector 282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76" name="Group 275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77" name="Arc 276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8" name="Arc 277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9" name="Arc 278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0" name="Arc 279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1" name="Arc 280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2" name="Arc 281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Ebor Systems Pty Ltd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v1.0 16Aug19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4316" y="6356352"/>
            <a:ext cx="450647" cy="365125"/>
          </a:xfrm>
        </p:spPr>
        <p:txBody>
          <a:bodyPr/>
          <a:lstStyle/>
          <a:p>
            <a:fld id="{19C5D3D1-887F-4143-BDC7-A9B80BD6CFB4}" type="slidenum">
              <a:rPr lang="en-US" smtClean="0"/>
              <a:t>11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487060" y="5755316"/>
            <a:ext cx="1083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Fixed Site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609764" y="461405"/>
            <a:ext cx="845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Mobile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8213314" y="4753096"/>
            <a:ext cx="1409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Co-channel 2</a:t>
            </a:r>
            <a:endParaRPr lang="en-US" dirty="0"/>
          </a:p>
        </p:txBody>
      </p:sp>
      <p:grpSp>
        <p:nvGrpSpPr>
          <p:cNvPr id="218" name="Group 217"/>
          <p:cNvGrpSpPr/>
          <p:nvPr/>
        </p:nvGrpSpPr>
        <p:grpSpPr>
          <a:xfrm>
            <a:off x="4262072" y="2267234"/>
            <a:ext cx="1588262" cy="638825"/>
            <a:chOff x="4262072" y="2267234"/>
            <a:chExt cx="1588262" cy="638825"/>
          </a:xfrm>
        </p:grpSpPr>
        <p:grpSp>
          <p:nvGrpSpPr>
            <p:cNvPr id="55" name="Group 54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38" name="Straight Connector 37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48" name="Arc 47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0" name="Arc 49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2" name="Arc 51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3" name="Arc 52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127" name="Arc 126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128" name="Arc 127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sp>
        <p:nvSpPr>
          <p:cNvPr id="54" name="Isosceles Triangle 53"/>
          <p:cNvSpPr/>
          <p:nvPr/>
        </p:nvSpPr>
        <p:spPr>
          <a:xfrm>
            <a:off x="8464321" y="5257598"/>
            <a:ext cx="123774" cy="250810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8134190" y="5122428"/>
            <a:ext cx="1588262" cy="385980"/>
            <a:chOff x="7698580" y="2547550"/>
            <a:chExt cx="1588262" cy="385980"/>
          </a:xfrm>
        </p:grpSpPr>
        <p:cxnSp>
          <p:nvCxnSpPr>
            <p:cNvPr id="57" name="Straight Connector 56"/>
            <p:cNvCxnSpPr/>
            <p:nvPr/>
          </p:nvCxnSpPr>
          <p:spPr>
            <a:xfrm flipH="1">
              <a:off x="7698580" y="2933530"/>
              <a:ext cx="1588262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8492711" y="2547550"/>
              <a:ext cx="0" cy="38598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66" name="Straight Arrow Connector 65"/>
          <p:cNvCxnSpPr/>
          <p:nvPr/>
        </p:nvCxnSpPr>
        <p:spPr>
          <a:xfrm flipH="1">
            <a:off x="4718753" y="4833471"/>
            <a:ext cx="3137026" cy="7042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4520615" y="2781650"/>
            <a:ext cx="1344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Candidate channel set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965149" y="5306494"/>
            <a:ext cx="2247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Pre-SI</a:t>
            </a:r>
            <a:endParaRPr lang="en-US" dirty="0"/>
          </a:p>
          <a:p>
            <a:r>
              <a:rPr lang="en-US" dirty="0"/>
              <a:t>c</a:t>
            </a:r>
            <a:r>
              <a:rPr lang="en-US" dirty="0" smtClean="0"/>
              <a:t>o-channel conditions</a:t>
            </a:r>
            <a:endParaRPr lang="en-US" dirty="0"/>
          </a:p>
        </p:txBody>
      </p:sp>
      <p:sp>
        <p:nvSpPr>
          <p:cNvPr id="90" name="Isosceles Triangle 89"/>
          <p:cNvSpPr/>
          <p:nvPr/>
        </p:nvSpPr>
        <p:spPr>
          <a:xfrm>
            <a:off x="1507970" y="4690737"/>
            <a:ext cx="123774" cy="492414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/>
          <p:cNvSpPr txBox="1"/>
          <p:nvPr/>
        </p:nvSpPr>
        <p:spPr>
          <a:xfrm>
            <a:off x="1565338" y="548867"/>
            <a:ext cx="13445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Actual</a:t>
            </a:r>
            <a:br>
              <a:rPr lang="en-US" dirty="0" smtClean="0"/>
            </a:br>
            <a:r>
              <a:rPr lang="en-US" dirty="0" smtClean="0"/>
              <a:t>co-channel conditions</a:t>
            </a:r>
            <a:endParaRPr lang="en-US" dirty="0"/>
          </a:p>
        </p:txBody>
      </p:sp>
      <p:sp>
        <p:nvSpPr>
          <p:cNvPr id="125" name="Isosceles Triangle 124"/>
          <p:cNvSpPr/>
          <p:nvPr/>
        </p:nvSpPr>
        <p:spPr>
          <a:xfrm>
            <a:off x="3182533" y="764487"/>
            <a:ext cx="123774" cy="492414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2" name="Group 161"/>
          <p:cNvGrpSpPr/>
          <p:nvPr/>
        </p:nvGrpSpPr>
        <p:grpSpPr>
          <a:xfrm rot="983692">
            <a:off x="3230025" y="4901682"/>
            <a:ext cx="590176" cy="842240"/>
            <a:chOff x="5327975" y="4430805"/>
            <a:chExt cx="590176" cy="842240"/>
          </a:xfrm>
        </p:grpSpPr>
        <p:grpSp>
          <p:nvGrpSpPr>
            <p:cNvPr id="137" name="Group 136"/>
            <p:cNvGrpSpPr/>
            <p:nvPr/>
          </p:nvGrpSpPr>
          <p:grpSpPr>
            <a:xfrm>
              <a:off x="5327975" y="4430805"/>
              <a:ext cx="590176" cy="842240"/>
              <a:chOff x="7303122" y="5586827"/>
              <a:chExt cx="590176" cy="842240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7303122" y="5831711"/>
                <a:ext cx="590176" cy="597356"/>
                <a:chOff x="7303122" y="5831711"/>
                <a:chExt cx="590176" cy="597356"/>
              </a:xfrm>
              <a:solidFill>
                <a:srgbClr val="E93AE6"/>
              </a:solidFill>
            </p:grpSpPr>
            <p:sp>
              <p:nvSpPr>
                <p:cNvPr id="60" name="Oval 59"/>
                <p:cNvSpPr/>
                <p:nvPr/>
              </p:nvSpPr>
              <p:spPr>
                <a:xfrm>
                  <a:off x="7303122" y="5831711"/>
                  <a:ext cx="590176" cy="52464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4" name="Oval 133"/>
                <p:cNvSpPr/>
                <p:nvPr/>
              </p:nvSpPr>
              <p:spPr>
                <a:xfrm>
                  <a:off x="7406710" y="6062710"/>
                  <a:ext cx="383001" cy="366357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9" name="Straight Connector 68"/>
              <p:cNvCxnSpPr/>
              <p:nvPr/>
            </p:nvCxnSpPr>
            <p:spPr>
              <a:xfrm>
                <a:off x="7593489" y="5586827"/>
                <a:ext cx="9442" cy="708371"/>
              </a:xfrm>
              <a:prstGeom prst="line">
                <a:avLst/>
              </a:prstGeom>
              <a:ln>
                <a:headEnd type="triangle"/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5402188" y="4911318"/>
              <a:ext cx="441391" cy="227858"/>
              <a:chOff x="5145294" y="4019383"/>
              <a:chExt cx="981926" cy="463550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5145294" y="4482933"/>
                <a:ext cx="98192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5414904" y="4127333"/>
                <a:ext cx="44270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5468879" y="4019383"/>
                <a:ext cx="33475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313304" y="4267564"/>
                <a:ext cx="64590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76" name="TextBox 175"/>
          <p:cNvSpPr txBox="1"/>
          <p:nvPr/>
        </p:nvSpPr>
        <p:spPr>
          <a:xfrm>
            <a:off x="5850334" y="5834210"/>
            <a:ext cx="2247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Post-SI</a:t>
            </a:r>
            <a:endParaRPr lang="en-US" dirty="0"/>
          </a:p>
          <a:p>
            <a:r>
              <a:rPr lang="en-US" dirty="0"/>
              <a:t>c</a:t>
            </a:r>
            <a:r>
              <a:rPr lang="en-US" dirty="0" smtClean="0"/>
              <a:t>o-channel conditions</a:t>
            </a:r>
            <a:endParaRPr lang="en-US" dirty="0"/>
          </a:p>
        </p:txBody>
      </p:sp>
      <p:sp>
        <p:nvSpPr>
          <p:cNvPr id="177" name="Isosceles Triangle 176"/>
          <p:cNvSpPr/>
          <p:nvPr/>
        </p:nvSpPr>
        <p:spPr>
          <a:xfrm>
            <a:off x="6393613" y="5631185"/>
            <a:ext cx="123774" cy="84332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  <p:sp>
        <p:nvSpPr>
          <p:cNvPr id="190" name="7-Point Star 189"/>
          <p:cNvSpPr>
            <a:spLocks noChangeAspect="1"/>
          </p:cNvSpPr>
          <p:nvPr/>
        </p:nvSpPr>
        <p:spPr>
          <a:xfrm>
            <a:off x="4312616" y="5369444"/>
            <a:ext cx="449645" cy="460525"/>
          </a:xfrm>
          <a:prstGeom prst="star7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Explosion 2 190"/>
          <p:cNvSpPr/>
          <p:nvPr/>
        </p:nvSpPr>
        <p:spPr>
          <a:xfrm>
            <a:off x="7776655" y="4612374"/>
            <a:ext cx="357535" cy="381281"/>
          </a:xfrm>
          <a:prstGeom prst="irregularSeal2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3" name="Picture 19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081" y="830737"/>
            <a:ext cx="766656" cy="430763"/>
          </a:xfrm>
          <a:prstGeom prst="rect">
            <a:avLst/>
          </a:prstGeom>
        </p:spPr>
      </p:pic>
      <p:sp>
        <p:nvSpPr>
          <p:cNvPr id="217" name="TextBox 216"/>
          <p:cNvSpPr txBox="1"/>
          <p:nvPr/>
        </p:nvSpPr>
        <p:spPr>
          <a:xfrm>
            <a:off x="8119686" y="2765251"/>
            <a:ext cx="16027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Second update channel set</a:t>
            </a:r>
            <a:endParaRPr lang="en-US" dirty="0"/>
          </a:p>
        </p:txBody>
      </p:sp>
      <p:grpSp>
        <p:nvGrpSpPr>
          <p:cNvPr id="230" name="Group 229"/>
          <p:cNvGrpSpPr/>
          <p:nvPr/>
        </p:nvGrpSpPr>
        <p:grpSpPr>
          <a:xfrm>
            <a:off x="7793964" y="2251086"/>
            <a:ext cx="1588262" cy="638825"/>
            <a:chOff x="4262072" y="2267234"/>
            <a:chExt cx="1588262" cy="638825"/>
          </a:xfrm>
        </p:grpSpPr>
        <p:grpSp>
          <p:nvGrpSpPr>
            <p:cNvPr id="231" name="Group 230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39" name="Straight Connector 238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32" name="Group 231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33" name="Arc 232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34" name="Arc 233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35" name="Arc 234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36" name="Arc 235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37" name="Arc 236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38" name="Arc 237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grpSp>
        <p:nvGrpSpPr>
          <p:cNvPr id="252" name="Group 251"/>
          <p:cNvGrpSpPr/>
          <p:nvPr/>
        </p:nvGrpSpPr>
        <p:grpSpPr>
          <a:xfrm>
            <a:off x="2866653" y="877559"/>
            <a:ext cx="1588262" cy="638825"/>
            <a:chOff x="4262072" y="2267234"/>
            <a:chExt cx="1588262" cy="638825"/>
          </a:xfrm>
        </p:grpSpPr>
        <p:grpSp>
          <p:nvGrpSpPr>
            <p:cNvPr id="253" name="Group 252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61" name="Straight Connector 260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2" name="Straight Connector 261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54" name="Group 253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55" name="Arc 254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56" name="Arc 255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57" name="Arc 256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58" name="Arc 257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59" name="Arc 258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0" name="Arc 259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grpSp>
        <p:nvGrpSpPr>
          <p:cNvPr id="263" name="Group 262"/>
          <p:cNvGrpSpPr/>
          <p:nvPr/>
        </p:nvGrpSpPr>
        <p:grpSpPr>
          <a:xfrm>
            <a:off x="6074374" y="5333092"/>
            <a:ext cx="1588262" cy="638825"/>
            <a:chOff x="4262072" y="2267234"/>
            <a:chExt cx="1588262" cy="638825"/>
          </a:xfrm>
        </p:grpSpPr>
        <p:grpSp>
          <p:nvGrpSpPr>
            <p:cNvPr id="264" name="Group 263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72" name="Straight Connector 271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65" name="Group 264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66" name="Arc 265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7" name="Arc 266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8" name="Arc 267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9" name="Arc 268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0" name="Arc 269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1" name="Arc 270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grpSp>
        <p:nvGrpSpPr>
          <p:cNvPr id="274" name="Group 273"/>
          <p:cNvGrpSpPr/>
          <p:nvPr/>
        </p:nvGrpSpPr>
        <p:grpSpPr>
          <a:xfrm>
            <a:off x="1182952" y="4803809"/>
            <a:ext cx="1588262" cy="638825"/>
            <a:chOff x="4262072" y="2267234"/>
            <a:chExt cx="1588262" cy="638825"/>
          </a:xfrm>
        </p:grpSpPr>
        <p:grpSp>
          <p:nvGrpSpPr>
            <p:cNvPr id="275" name="Group 274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83" name="Straight Connector 282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76" name="Group 275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77" name="Arc 276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8" name="Arc 277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9" name="Arc 278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0" name="Arc 279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1" name="Arc 280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2" name="Arc 281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sp>
        <p:nvSpPr>
          <p:cNvPr id="289" name="TextBox 288"/>
          <p:cNvSpPr txBox="1"/>
          <p:nvPr/>
        </p:nvSpPr>
        <p:spPr>
          <a:xfrm>
            <a:off x="8027202" y="2324924"/>
            <a:ext cx="283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cxnSp>
        <p:nvCxnSpPr>
          <p:cNvPr id="99" name="Straight Arrow Connector 98"/>
          <p:cNvCxnSpPr/>
          <p:nvPr/>
        </p:nvCxnSpPr>
        <p:spPr>
          <a:xfrm flipH="1" flipV="1">
            <a:off x="5237090" y="1371600"/>
            <a:ext cx="2539565" cy="32407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Ebor Systems Pty Ltd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918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/>
              <a:t>“In order to make the overall system performance of HF communications systems better with respect to adjacent channel characteristics, it is necessary to focus more on the distortion properties of transmitters”.(1)</a:t>
            </a:r>
          </a:p>
          <a:p>
            <a:endParaRPr lang="en-US" sz="1800" dirty="0"/>
          </a:p>
          <a:p>
            <a:pPr marL="342900" indent="-342900">
              <a:buFont typeface="+mj-lt"/>
              <a:buAutoNum type="arabicPeriod"/>
            </a:pPr>
            <a:r>
              <a:rPr lang="en-US" sz="1800" dirty="0" err="1" smtClean="0"/>
              <a:t>Folkesson</a:t>
            </a:r>
            <a:r>
              <a:rPr lang="en-US" sz="1800" dirty="0" smtClean="0"/>
              <a:t>, R., </a:t>
            </a:r>
            <a:r>
              <a:rPr lang="en-US" sz="1800" dirty="0" err="1" smtClean="0"/>
              <a:t>Markström</a:t>
            </a:r>
            <a:r>
              <a:rPr lang="en-US" sz="1800" dirty="0" smtClean="0"/>
              <a:t>, K-A., “Performance limitations in HF communications systems composed of composed of practical </a:t>
            </a:r>
            <a:r>
              <a:rPr lang="en-US" sz="1800" dirty="0" err="1" smtClean="0"/>
              <a:t>realisable</a:t>
            </a:r>
            <a:r>
              <a:rPr lang="en-US" sz="1800" dirty="0" smtClean="0"/>
              <a:t> hardware” Nordic HF19, Paper 4.1  </a:t>
            </a: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v1.0 16Aug19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5D3D1-887F-4143-BDC7-A9B80BD6CFB4}" type="slidenum">
              <a:rPr lang="en-US" smtClean="0"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Ebor Systems Pty Ltd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670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v1.0 16Aug19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928321" y="6356352"/>
            <a:ext cx="296642" cy="365125"/>
          </a:xfrm>
        </p:spPr>
        <p:txBody>
          <a:bodyPr/>
          <a:lstStyle/>
          <a:p>
            <a:fld id="{19C5D3D1-887F-4143-BDC7-A9B80BD6CFB4}" type="slidenum">
              <a:rPr lang="en-US" smtClean="0"/>
              <a:t>2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487060" y="5755316"/>
            <a:ext cx="1083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Fixed Site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609764" y="461405"/>
            <a:ext cx="845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Mobile</a:t>
            </a:r>
            <a:endParaRPr lang="en-US" dirty="0"/>
          </a:p>
        </p:txBody>
      </p:sp>
      <p:grpSp>
        <p:nvGrpSpPr>
          <p:cNvPr id="162" name="Group 161"/>
          <p:cNvGrpSpPr/>
          <p:nvPr/>
        </p:nvGrpSpPr>
        <p:grpSpPr>
          <a:xfrm rot="983692">
            <a:off x="3230025" y="4901682"/>
            <a:ext cx="590176" cy="842240"/>
            <a:chOff x="5327975" y="4430805"/>
            <a:chExt cx="590176" cy="842240"/>
          </a:xfrm>
        </p:grpSpPr>
        <p:grpSp>
          <p:nvGrpSpPr>
            <p:cNvPr id="137" name="Group 136"/>
            <p:cNvGrpSpPr/>
            <p:nvPr/>
          </p:nvGrpSpPr>
          <p:grpSpPr>
            <a:xfrm>
              <a:off x="5327975" y="4430805"/>
              <a:ext cx="590176" cy="842240"/>
              <a:chOff x="7303122" y="5586827"/>
              <a:chExt cx="590176" cy="842240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7303122" y="5831711"/>
                <a:ext cx="590176" cy="597356"/>
                <a:chOff x="7303122" y="5831711"/>
                <a:chExt cx="590176" cy="597356"/>
              </a:xfrm>
              <a:solidFill>
                <a:srgbClr val="E93AE6"/>
              </a:solidFill>
            </p:grpSpPr>
            <p:sp>
              <p:nvSpPr>
                <p:cNvPr id="60" name="Oval 59"/>
                <p:cNvSpPr/>
                <p:nvPr/>
              </p:nvSpPr>
              <p:spPr>
                <a:xfrm>
                  <a:off x="7303122" y="5831711"/>
                  <a:ext cx="590176" cy="52464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4" name="Oval 133"/>
                <p:cNvSpPr/>
                <p:nvPr/>
              </p:nvSpPr>
              <p:spPr>
                <a:xfrm>
                  <a:off x="7406710" y="6062710"/>
                  <a:ext cx="383001" cy="366357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9" name="Straight Connector 68"/>
              <p:cNvCxnSpPr/>
              <p:nvPr/>
            </p:nvCxnSpPr>
            <p:spPr>
              <a:xfrm>
                <a:off x="7593489" y="5586827"/>
                <a:ext cx="9442" cy="708371"/>
              </a:xfrm>
              <a:prstGeom prst="line">
                <a:avLst/>
              </a:prstGeom>
              <a:ln>
                <a:headEnd type="triangle"/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5402188" y="4911318"/>
              <a:ext cx="441391" cy="227858"/>
              <a:chOff x="5145294" y="4019383"/>
              <a:chExt cx="981926" cy="463550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5145294" y="4482933"/>
                <a:ext cx="98192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5414904" y="4127333"/>
                <a:ext cx="44270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5468879" y="4019383"/>
                <a:ext cx="33475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313304" y="4267564"/>
                <a:ext cx="64590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90" name="7-Point Star 189"/>
          <p:cNvSpPr>
            <a:spLocks noChangeAspect="1"/>
          </p:cNvSpPr>
          <p:nvPr/>
        </p:nvSpPr>
        <p:spPr>
          <a:xfrm>
            <a:off x="4312616" y="5369444"/>
            <a:ext cx="449645" cy="460525"/>
          </a:xfrm>
          <a:prstGeom prst="star7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3" name="Picture 19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081" y="830737"/>
            <a:ext cx="766656" cy="430763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Ebor Systems Pty Ltd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557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v1.0 16Aug19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928321" y="6356352"/>
            <a:ext cx="296642" cy="365125"/>
          </a:xfrm>
        </p:spPr>
        <p:txBody>
          <a:bodyPr/>
          <a:lstStyle/>
          <a:p>
            <a:fld id="{19C5D3D1-887F-4143-BDC7-A9B80BD6CFB4}" type="slidenum">
              <a:rPr lang="en-US" smtClean="0"/>
              <a:t>3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487060" y="5755316"/>
            <a:ext cx="1083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Fixed Site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609764" y="461405"/>
            <a:ext cx="845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Mobile</a:t>
            </a:r>
            <a:endParaRPr lang="en-US" dirty="0"/>
          </a:p>
        </p:txBody>
      </p:sp>
      <p:grpSp>
        <p:nvGrpSpPr>
          <p:cNvPr id="218" name="Group 217"/>
          <p:cNvGrpSpPr/>
          <p:nvPr/>
        </p:nvGrpSpPr>
        <p:grpSpPr>
          <a:xfrm>
            <a:off x="4262072" y="2267234"/>
            <a:ext cx="1588262" cy="638825"/>
            <a:chOff x="4262072" y="2267234"/>
            <a:chExt cx="1588262" cy="638825"/>
          </a:xfrm>
        </p:grpSpPr>
        <p:grpSp>
          <p:nvGrpSpPr>
            <p:cNvPr id="55" name="Group 54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38" name="Straight Connector 37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48" name="Arc 47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0" name="Arc 49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2" name="Arc 51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3" name="Arc 52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127" name="Arc 126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128" name="Arc 127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sp>
        <p:nvSpPr>
          <p:cNvPr id="73" name="TextBox 72"/>
          <p:cNvSpPr txBox="1"/>
          <p:nvPr/>
        </p:nvSpPr>
        <p:spPr>
          <a:xfrm>
            <a:off x="4520615" y="2781650"/>
            <a:ext cx="1344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Candidate channel set</a:t>
            </a:r>
            <a:endParaRPr lang="en-US" dirty="0"/>
          </a:p>
        </p:txBody>
      </p:sp>
      <p:grpSp>
        <p:nvGrpSpPr>
          <p:cNvPr id="162" name="Group 161"/>
          <p:cNvGrpSpPr/>
          <p:nvPr/>
        </p:nvGrpSpPr>
        <p:grpSpPr>
          <a:xfrm rot="983692">
            <a:off x="3230025" y="4901682"/>
            <a:ext cx="590176" cy="842240"/>
            <a:chOff x="5327975" y="4430805"/>
            <a:chExt cx="590176" cy="842240"/>
          </a:xfrm>
        </p:grpSpPr>
        <p:grpSp>
          <p:nvGrpSpPr>
            <p:cNvPr id="137" name="Group 136"/>
            <p:cNvGrpSpPr/>
            <p:nvPr/>
          </p:nvGrpSpPr>
          <p:grpSpPr>
            <a:xfrm>
              <a:off x="5327975" y="4430805"/>
              <a:ext cx="590176" cy="842240"/>
              <a:chOff x="7303122" y="5586827"/>
              <a:chExt cx="590176" cy="842240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7303122" y="5831711"/>
                <a:ext cx="590176" cy="597356"/>
                <a:chOff x="7303122" y="5831711"/>
                <a:chExt cx="590176" cy="597356"/>
              </a:xfrm>
              <a:solidFill>
                <a:srgbClr val="E93AE6"/>
              </a:solidFill>
            </p:grpSpPr>
            <p:sp>
              <p:nvSpPr>
                <p:cNvPr id="60" name="Oval 59"/>
                <p:cNvSpPr/>
                <p:nvPr/>
              </p:nvSpPr>
              <p:spPr>
                <a:xfrm>
                  <a:off x="7303122" y="5831711"/>
                  <a:ext cx="590176" cy="52464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4" name="Oval 133"/>
                <p:cNvSpPr/>
                <p:nvPr/>
              </p:nvSpPr>
              <p:spPr>
                <a:xfrm>
                  <a:off x="7406710" y="6062710"/>
                  <a:ext cx="383001" cy="366357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9" name="Straight Connector 68"/>
              <p:cNvCxnSpPr/>
              <p:nvPr/>
            </p:nvCxnSpPr>
            <p:spPr>
              <a:xfrm>
                <a:off x="7593489" y="5586827"/>
                <a:ext cx="9442" cy="708371"/>
              </a:xfrm>
              <a:prstGeom prst="line">
                <a:avLst/>
              </a:prstGeom>
              <a:ln>
                <a:headEnd type="triangle"/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5402188" y="4911318"/>
              <a:ext cx="441391" cy="227858"/>
              <a:chOff x="5145294" y="4019383"/>
              <a:chExt cx="981926" cy="463550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5145294" y="4482933"/>
                <a:ext cx="98192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5414904" y="4127333"/>
                <a:ext cx="44270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5468879" y="4019383"/>
                <a:ext cx="33475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313304" y="4267564"/>
                <a:ext cx="64590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90" name="7-Point Star 189"/>
          <p:cNvSpPr>
            <a:spLocks noChangeAspect="1"/>
          </p:cNvSpPr>
          <p:nvPr/>
        </p:nvSpPr>
        <p:spPr>
          <a:xfrm>
            <a:off x="4312616" y="5369444"/>
            <a:ext cx="449645" cy="460525"/>
          </a:xfrm>
          <a:prstGeom prst="star7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3" name="Picture 19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081" y="830737"/>
            <a:ext cx="766656" cy="430763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Ebor Systems Pty Ltd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584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v1.0 16Aug19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928321" y="6356352"/>
            <a:ext cx="296642" cy="365125"/>
          </a:xfrm>
        </p:spPr>
        <p:txBody>
          <a:bodyPr/>
          <a:lstStyle/>
          <a:p>
            <a:fld id="{19C5D3D1-887F-4143-BDC7-A9B80BD6CFB4}" type="slidenum">
              <a:rPr lang="en-US" smtClean="0"/>
              <a:t>4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487060" y="5755316"/>
            <a:ext cx="1083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Fixed Site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609764" y="461405"/>
            <a:ext cx="845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Mobile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1710164" y="1744766"/>
            <a:ext cx="1409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Co-channel 1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8213314" y="4753096"/>
            <a:ext cx="1409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Co-channel 2</a:t>
            </a:r>
            <a:endParaRPr lang="en-US" dirty="0"/>
          </a:p>
        </p:txBody>
      </p:sp>
      <p:grpSp>
        <p:nvGrpSpPr>
          <p:cNvPr id="218" name="Group 217"/>
          <p:cNvGrpSpPr/>
          <p:nvPr/>
        </p:nvGrpSpPr>
        <p:grpSpPr>
          <a:xfrm>
            <a:off x="4262072" y="2267234"/>
            <a:ext cx="1588262" cy="638825"/>
            <a:chOff x="4262072" y="2267234"/>
            <a:chExt cx="1588262" cy="638825"/>
          </a:xfrm>
        </p:grpSpPr>
        <p:grpSp>
          <p:nvGrpSpPr>
            <p:cNvPr id="55" name="Group 54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38" name="Straight Connector 37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48" name="Arc 47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0" name="Arc 49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2" name="Arc 51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3" name="Arc 52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127" name="Arc 126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128" name="Arc 127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sp>
        <p:nvSpPr>
          <p:cNvPr id="54" name="Isosceles Triangle 53"/>
          <p:cNvSpPr/>
          <p:nvPr/>
        </p:nvSpPr>
        <p:spPr>
          <a:xfrm>
            <a:off x="8464321" y="5257598"/>
            <a:ext cx="123774" cy="250810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8134190" y="5122428"/>
            <a:ext cx="1588262" cy="385980"/>
            <a:chOff x="7698580" y="2547550"/>
            <a:chExt cx="1588262" cy="385980"/>
          </a:xfrm>
        </p:grpSpPr>
        <p:cxnSp>
          <p:nvCxnSpPr>
            <p:cNvPr id="57" name="Straight Connector 56"/>
            <p:cNvCxnSpPr/>
            <p:nvPr/>
          </p:nvCxnSpPr>
          <p:spPr>
            <a:xfrm flipH="1">
              <a:off x="7698580" y="2933530"/>
              <a:ext cx="1588262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8492711" y="2547550"/>
              <a:ext cx="0" cy="38598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1" name="Isosceles Triangle 60"/>
          <p:cNvSpPr/>
          <p:nvPr/>
        </p:nvSpPr>
        <p:spPr>
          <a:xfrm>
            <a:off x="2347117" y="2282178"/>
            <a:ext cx="123774" cy="250810"/>
          </a:xfrm>
          <a:prstGeom prst="triangl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1531371" y="2147008"/>
            <a:ext cx="1588262" cy="385980"/>
            <a:chOff x="7698580" y="2547550"/>
            <a:chExt cx="1588262" cy="385980"/>
          </a:xfrm>
        </p:grpSpPr>
        <p:cxnSp>
          <p:nvCxnSpPr>
            <p:cNvPr id="63" name="Straight Connector 62"/>
            <p:cNvCxnSpPr/>
            <p:nvPr/>
          </p:nvCxnSpPr>
          <p:spPr>
            <a:xfrm flipH="1">
              <a:off x="7698580" y="2933530"/>
              <a:ext cx="1588262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8492711" y="2547550"/>
              <a:ext cx="0" cy="38598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66" name="Straight Arrow Connector 65"/>
          <p:cNvCxnSpPr/>
          <p:nvPr/>
        </p:nvCxnSpPr>
        <p:spPr>
          <a:xfrm flipH="1">
            <a:off x="4718753" y="4833471"/>
            <a:ext cx="3137026" cy="7042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4520615" y="2781650"/>
            <a:ext cx="1344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Candidate channel set</a:t>
            </a:r>
            <a:endParaRPr lang="en-US" dirty="0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3228575" y="2114098"/>
            <a:ext cx="1232535" cy="32868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965149" y="5306494"/>
            <a:ext cx="2247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Pre-SI</a:t>
            </a:r>
            <a:endParaRPr lang="en-US" dirty="0"/>
          </a:p>
          <a:p>
            <a:r>
              <a:rPr lang="en-US" dirty="0"/>
              <a:t>c</a:t>
            </a:r>
            <a:r>
              <a:rPr lang="en-US" dirty="0" smtClean="0"/>
              <a:t>o-channel conditions</a:t>
            </a:r>
            <a:endParaRPr lang="en-US" dirty="0"/>
          </a:p>
        </p:txBody>
      </p:sp>
      <p:sp>
        <p:nvSpPr>
          <p:cNvPr id="88" name="Isosceles Triangle 87"/>
          <p:cNvSpPr/>
          <p:nvPr/>
        </p:nvSpPr>
        <p:spPr>
          <a:xfrm>
            <a:off x="1501108" y="5048568"/>
            <a:ext cx="123774" cy="140347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Isosceles Triangle 89"/>
          <p:cNvSpPr/>
          <p:nvPr/>
        </p:nvSpPr>
        <p:spPr>
          <a:xfrm>
            <a:off x="2019445" y="4696501"/>
            <a:ext cx="123774" cy="492414"/>
          </a:xfrm>
          <a:prstGeom prst="triangl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2" name="Group 161"/>
          <p:cNvGrpSpPr/>
          <p:nvPr/>
        </p:nvGrpSpPr>
        <p:grpSpPr>
          <a:xfrm rot="983692">
            <a:off x="3230025" y="4901682"/>
            <a:ext cx="590176" cy="842240"/>
            <a:chOff x="5327975" y="4430805"/>
            <a:chExt cx="590176" cy="842240"/>
          </a:xfrm>
        </p:grpSpPr>
        <p:grpSp>
          <p:nvGrpSpPr>
            <p:cNvPr id="137" name="Group 136"/>
            <p:cNvGrpSpPr/>
            <p:nvPr/>
          </p:nvGrpSpPr>
          <p:grpSpPr>
            <a:xfrm>
              <a:off x="5327975" y="4430805"/>
              <a:ext cx="590176" cy="842240"/>
              <a:chOff x="7303122" y="5586827"/>
              <a:chExt cx="590176" cy="842240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7303122" y="5831711"/>
                <a:ext cx="590176" cy="597356"/>
                <a:chOff x="7303122" y="5831711"/>
                <a:chExt cx="590176" cy="597356"/>
              </a:xfrm>
              <a:solidFill>
                <a:srgbClr val="E93AE6"/>
              </a:solidFill>
            </p:grpSpPr>
            <p:sp>
              <p:nvSpPr>
                <p:cNvPr id="60" name="Oval 59"/>
                <p:cNvSpPr/>
                <p:nvPr/>
              </p:nvSpPr>
              <p:spPr>
                <a:xfrm>
                  <a:off x="7303122" y="5831711"/>
                  <a:ext cx="590176" cy="52464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4" name="Oval 133"/>
                <p:cNvSpPr/>
                <p:nvPr/>
              </p:nvSpPr>
              <p:spPr>
                <a:xfrm>
                  <a:off x="7406710" y="6062710"/>
                  <a:ext cx="383001" cy="366357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9" name="Straight Connector 68"/>
              <p:cNvCxnSpPr/>
              <p:nvPr/>
            </p:nvCxnSpPr>
            <p:spPr>
              <a:xfrm>
                <a:off x="7593489" y="5586827"/>
                <a:ext cx="9442" cy="708371"/>
              </a:xfrm>
              <a:prstGeom prst="line">
                <a:avLst/>
              </a:prstGeom>
              <a:ln>
                <a:headEnd type="triangle"/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5402188" y="4911318"/>
              <a:ext cx="441391" cy="227858"/>
              <a:chOff x="5145294" y="4019383"/>
              <a:chExt cx="981926" cy="463550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5145294" y="4482933"/>
                <a:ext cx="98192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5414904" y="4127333"/>
                <a:ext cx="44270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5468879" y="4019383"/>
                <a:ext cx="33475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313304" y="4267564"/>
                <a:ext cx="64590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90" name="7-Point Star 189"/>
          <p:cNvSpPr>
            <a:spLocks noChangeAspect="1"/>
          </p:cNvSpPr>
          <p:nvPr/>
        </p:nvSpPr>
        <p:spPr>
          <a:xfrm>
            <a:off x="4312616" y="5369444"/>
            <a:ext cx="449645" cy="460525"/>
          </a:xfrm>
          <a:prstGeom prst="star7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Explosion 2 190"/>
          <p:cNvSpPr/>
          <p:nvPr/>
        </p:nvSpPr>
        <p:spPr>
          <a:xfrm>
            <a:off x="7776655" y="4612374"/>
            <a:ext cx="357535" cy="381281"/>
          </a:xfrm>
          <a:prstGeom prst="irregularSeal2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Explosion 2 191"/>
          <p:cNvSpPr/>
          <p:nvPr/>
        </p:nvSpPr>
        <p:spPr>
          <a:xfrm>
            <a:off x="3034144" y="1765727"/>
            <a:ext cx="357535" cy="381281"/>
          </a:xfrm>
          <a:prstGeom prst="irregularSeal2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3" name="Picture 19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081" y="830737"/>
            <a:ext cx="766656" cy="430763"/>
          </a:xfrm>
          <a:prstGeom prst="rect">
            <a:avLst/>
          </a:prstGeom>
        </p:spPr>
      </p:pic>
      <p:grpSp>
        <p:nvGrpSpPr>
          <p:cNvPr id="274" name="Group 273"/>
          <p:cNvGrpSpPr/>
          <p:nvPr/>
        </p:nvGrpSpPr>
        <p:grpSpPr>
          <a:xfrm>
            <a:off x="1182952" y="4803809"/>
            <a:ext cx="1588262" cy="638825"/>
            <a:chOff x="4262072" y="2267234"/>
            <a:chExt cx="1588262" cy="638825"/>
          </a:xfrm>
        </p:grpSpPr>
        <p:grpSp>
          <p:nvGrpSpPr>
            <p:cNvPr id="275" name="Group 274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83" name="Straight Connector 282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76" name="Group 275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77" name="Arc 276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8" name="Arc 277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9" name="Arc 278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0" name="Arc 279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1" name="Arc 280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2" name="Arc 281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Ebor Systems Pty Ltd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627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v1.0 16Aug19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928321" y="6356352"/>
            <a:ext cx="296642" cy="365125"/>
          </a:xfrm>
        </p:spPr>
        <p:txBody>
          <a:bodyPr/>
          <a:lstStyle/>
          <a:p>
            <a:fld id="{19C5D3D1-887F-4143-BDC7-A9B80BD6CFB4}" type="slidenum">
              <a:rPr lang="en-US" smtClean="0"/>
              <a:t>5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487060" y="5755316"/>
            <a:ext cx="1083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Fixed Site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609764" y="461405"/>
            <a:ext cx="845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Mobile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1710164" y="1744766"/>
            <a:ext cx="1409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Co-channel 1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8213314" y="4753096"/>
            <a:ext cx="1409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Co-channel 2</a:t>
            </a:r>
            <a:endParaRPr lang="en-US" dirty="0"/>
          </a:p>
        </p:txBody>
      </p:sp>
      <p:grpSp>
        <p:nvGrpSpPr>
          <p:cNvPr id="218" name="Group 217"/>
          <p:cNvGrpSpPr/>
          <p:nvPr/>
        </p:nvGrpSpPr>
        <p:grpSpPr>
          <a:xfrm>
            <a:off x="4262072" y="2267234"/>
            <a:ext cx="1588262" cy="638825"/>
            <a:chOff x="4262072" y="2267234"/>
            <a:chExt cx="1588262" cy="638825"/>
          </a:xfrm>
        </p:grpSpPr>
        <p:grpSp>
          <p:nvGrpSpPr>
            <p:cNvPr id="55" name="Group 54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38" name="Straight Connector 37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48" name="Arc 47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0" name="Arc 49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2" name="Arc 51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3" name="Arc 52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127" name="Arc 126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128" name="Arc 127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sp>
        <p:nvSpPr>
          <p:cNvPr id="54" name="Isosceles Triangle 53"/>
          <p:cNvSpPr/>
          <p:nvPr/>
        </p:nvSpPr>
        <p:spPr>
          <a:xfrm>
            <a:off x="8464321" y="5257598"/>
            <a:ext cx="123774" cy="250810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8134190" y="5122428"/>
            <a:ext cx="1588262" cy="385980"/>
            <a:chOff x="7698580" y="2547550"/>
            <a:chExt cx="1588262" cy="385980"/>
          </a:xfrm>
        </p:grpSpPr>
        <p:cxnSp>
          <p:nvCxnSpPr>
            <p:cNvPr id="57" name="Straight Connector 56"/>
            <p:cNvCxnSpPr/>
            <p:nvPr/>
          </p:nvCxnSpPr>
          <p:spPr>
            <a:xfrm flipH="1">
              <a:off x="7698580" y="2933530"/>
              <a:ext cx="1588262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8492711" y="2547550"/>
              <a:ext cx="0" cy="38598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1" name="Isosceles Triangle 60"/>
          <p:cNvSpPr/>
          <p:nvPr/>
        </p:nvSpPr>
        <p:spPr>
          <a:xfrm>
            <a:off x="2347117" y="2282178"/>
            <a:ext cx="123774" cy="250810"/>
          </a:xfrm>
          <a:prstGeom prst="triangl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1531371" y="2147008"/>
            <a:ext cx="1588262" cy="385980"/>
            <a:chOff x="7698580" y="2547550"/>
            <a:chExt cx="1588262" cy="385980"/>
          </a:xfrm>
        </p:grpSpPr>
        <p:cxnSp>
          <p:nvCxnSpPr>
            <p:cNvPr id="63" name="Straight Connector 62"/>
            <p:cNvCxnSpPr/>
            <p:nvPr/>
          </p:nvCxnSpPr>
          <p:spPr>
            <a:xfrm flipH="1">
              <a:off x="7698580" y="2933530"/>
              <a:ext cx="1588262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8492711" y="2547550"/>
              <a:ext cx="0" cy="38598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66" name="Straight Arrow Connector 65"/>
          <p:cNvCxnSpPr/>
          <p:nvPr/>
        </p:nvCxnSpPr>
        <p:spPr>
          <a:xfrm flipH="1">
            <a:off x="4718753" y="4833471"/>
            <a:ext cx="3137026" cy="7042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4520615" y="2781650"/>
            <a:ext cx="1344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Candidate channel set</a:t>
            </a:r>
            <a:endParaRPr lang="en-US" dirty="0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3228575" y="2114098"/>
            <a:ext cx="1232535" cy="32868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965149" y="5306494"/>
            <a:ext cx="2247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Pre-SI</a:t>
            </a:r>
            <a:endParaRPr lang="en-US" dirty="0"/>
          </a:p>
          <a:p>
            <a:r>
              <a:rPr lang="en-US" dirty="0"/>
              <a:t>c</a:t>
            </a:r>
            <a:r>
              <a:rPr lang="en-US" dirty="0" smtClean="0"/>
              <a:t>o-channel conditions</a:t>
            </a:r>
            <a:endParaRPr lang="en-US" dirty="0"/>
          </a:p>
        </p:txBody>
      </p:sp>
      <p:sp>
        <p:nvSpPr>
          <p:cNvPr id="88" name="Isosceles Triangle 87"/>
          <p:cNvSpPr/>
          <p:nvPr/>
        </p:nvSpPr>
        <p:spPr>
          <a:xfrm>
            <a:off x="1501108" y="5048568"/>
            <a:ext cx="123774" cy="140347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Isosceles Triangle 89"/>
          <p:cNvSpPr/>
          <p:nvPr/>
        </p:nvSpPr>
        <p:spPr>
          <a:xfrm>
            <a:off x="2019445" y="4696501"/>
            <a:ext cx="123774" cy="492414"/>
          </a:xfrm>
          <a:prstGeom prst="triangl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2" name="Group 161"/>
          <p:cNvGrpSpPr/>
          <p:nvPr/>
        </p:nvGrpSpPr>
        <p:grpSpPr>
          <a:xfrm rot="983692">
            <a:off x="3230025" y="4901682"/>
            <a:ext cx="590176" cy="842240"/>
            <a:chOff x="5327975" y="4430805"/>
            <a:chExt cx="590176" cy="842240"/>
          </a:xfrm>
        </p:grpSpPr>
        <p:grpSp>
          <p:nvGrpSpPr>
            <p:cNvPr id="137" name="Group 136"/>
            <p:cNvGrpSpPr/>
            <p:nvPr/>
          </p:nvGrpSpPr>
          <p:grpSpPr>
            <a:xfrm>
              <a:off x="5327975" y="4430805"/>
              <a:ext cx="590176" cy="842240"/>
              <a:chOff x="7303122" y="5586827"/>
              <a:chExt cx="590176" cy="842240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7303122" y="5831711"/>
                <a:ext cx="590176" cy="597356"/>
                <a:chOff x="7303122" y="5831711"/>
                <a:chExt cx="590176" cy="597356"/>
              </a:xfrm>
              <a:solidFill>
                <a:srgbClr val="E93AE6"/>
              </a:solidFill>
            </p:grpSpPr>
            <p:sp>
              <p:nvSpPr>
                <p:cNvPr id="60" name="Oval 59"/>
                <p:cNvSpPr/>
                <p:nvPr/>
              </p:nvSpPr>
              <p:spPr>
                <a:xfrm>
                  <a:off x="7303122" y="5831711"/>
                  <a:ext cx="590176" cy="52464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4" name="Oval 133"/>
                <p:cNvSpPr/>
                <p:nvPr/>
              </p:nvSpPr>
              <p:spPr>
                <a:xfrm>
                  <a:off x="7406710" y="6062710"/>
                  <a:ext cx="383001" cy="366357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9" name="Straight Connector 68"/>
              <p:cNvCxnSpPr/>
              <p:nvPr/>
            </p:nvCxnSpPr>
            <p:spPr>
              <a:xfrm>
                <a:off x="7593489" y="5586827"/>
                <a:ext cx="9442" cy="708371"/>
              </a:xfrm>
              <a:prstGeom prst="line">
                <a:avLst/>
              </a:prstGeom>
              <a:ln>
                <a:headEnd type="triangle"/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5402188" y="4911318"/>
              <a:ext cx="441391" cy="227858"/>
              <a:chOff x="5145294" y="4019383"/>
              <a:chExt cx="981926" cy="463550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5145294" y="4482933"/>
                <a:ext cx="98192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5414904" y="4127333"/>
                <a:ext cx="44270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5468879" y="4019383"/>
                <a:ext cx="33475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313304" y="4267564"/>
                <a:ext cx="64590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76" name="TextBox 175"/>
          <p:cNvSpPr txBox="1"/>
          <p:nvPr/>
        </p:nvSpPr>
        <p:spPr>
          <a:xfrm>
            <a:off x="5850334" y="5834210"/>
            <a:ext cx="2247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Estimated Post-SI</a:t>
            </a:r>
            <a:endParaRPr lang="en-US" dirty="0"/>
          </a:p>
          <a:p>
            <a:r>
              <a:rPr lang="en-US" dirty="0"/>
              <a:t>c</a:t>
            </a:r>
            <a:r>
              <a:rPr lang="en-US" dirty="0" smtClean="0"/>
              <a:t>o-channel conditions</a:t>
            </a:r>
            <a:endParaRPr lang="en-US" dirty="0"/>
          </a:p>
        </p:txBody>
      </p:sp>
      <p:sp>
        <p:nvSpPr>
          <p:cNvPr id="177" name="Isosceles Triangle 176"/>
          <p:cNvSpPr/>
          <p:nvPr/>
        </p:nvSpPr>
        <p:spPr>
          <a:xfrm>
            <a:off x="6393613" y="5631185"/>
            <a:ext cx="123774" cy="84332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  <p:sp>
        <p:nvSpPr>
          <p:cNvPr id="178" name="Isosceles Triangle 177"/>
          <p:cNvSpPr/>
          <p:nvPr/>
        </p:nvSpPr>
        <p:spPr>
          <a:xfrm>
            <a:off x="6908290" y="5634137"/>
            <a:ext cx="123774" cy="82277"/>
          </a:xfrm>
          <a:prstGeom prst="triangl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7-Point Star 189"/>
          <p:cNvSpPr>
            <a:spLocks noChangeAspect="1"/>
          </p:cNvSpPr>
          <p:nvPr/>
        </p:nvSpPr>
        <p:spPr>
          <a:xfrm>
            <a:off x="4312616" y="5369444"/>
            <a:ext cx="449645" cy="460525"/>
          </a:xfrm>
          <a:prstGeom prst="star7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Explosion 2 190"/>
          <p:cNvSpPr/>
          <p:nvPr/>
        </p:nvSpPr>
        <p:spPr>
          <a:xfrm>
            <a:off x="7776655" y="4612374"/>
            <a:ext cx="357535" cy="381281"/>
          </a:xfrm>
          <a:prstGeom prst="irregularSeal2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Explosion 2 191"/>
          <p:cNvSpPr/>
          <p:nvPr/>
        </p:nvSpPr>
        <p:spPr>
          <a:xfrm>
            <a:off x="3034144" y="1765727"/>
            <a:ext cx="357535" cy="381281"/>
          </a:xfrm>
          <a:prstGeom prst="irregularSeal2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3" name="Picture 19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081" y="830737"/>
            <a:ext cx="766656" cy="430763"/>
          </a:xfrm>
          <a:prstGeom prst="rect">
            <a:avLst/>
          </a:prstGeom>
        </p:spPr>
      </p:pic>
      <p:grpSp>
        <p:nvGrpSpPr>
          <p:cNvPr id="263" name="Group 262"/>
          <p:cNvGrpSpPr/>
          <p:nvPr/>
        </p:nvGrpSpPr>
        <p:grpSpPr>
          <a:xfrm>
            <a:off x="6074374" y="5333092"/>
            <a:ext cx="1588262" cy="638825"/>
            <a:chOff x="4262072" y="2267234"/>
            <a:chExt cx="1588262" cy="638825"/>
          </a:xfrm>
        </p:grpSpPr>
        <p:grpSp>
          <p:nvGrpSpPr>
            <p:cNvPr id="264" name="Group 263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72" name="Straight Connector 271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65" name="Group 264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66" name="Arc 265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7" name="Arc 266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8" name="Arc 267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9" name="Arc 268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0" name="Arc 269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1" name="Arc 270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grpSp>
        <p:nvGrpSpPr>
          <p:cNvPr id="274" name="Group 273"/>
          <p:cNvGrpSpPr/>
          <p:nvPr/>
        </p:nvGrpSpPr>
        <p:grpSpPr>
          <a:xfrm>
            <a:off x="1182952" y="4803809"/>
            <a:ext cx="1588262" cy="638825"/>
            <a:chOff x="4262072" y="2267234"/>
            <a:chExt cx="1588262" cy="638825"/>
          </a:xfrm>
        </p:grpSpPr>
        <p:grpSp>
          <p:nvGrpSpPr>
            <p:cNvPr id="275" name="Group 274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83" name="Straight Connector 282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76" name="Group 275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77" name="Arc 276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8" name="Arc 277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9" name="Arc 278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0" name="Arc 279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1" name="Arc 280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2" name="Arc 281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Ebor Systems Pty Ltd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240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v1.0 16Aug19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928321" y="6356352"/>
            <a:ext cx="296642" cy="365125"/>
          </a:xfrm>
        </p:spPr>
        <p:txBody>
          <a:bodyPr/>
          <a:lstStyle/>
          <a:p>
            <a:fld id="{19C5D3D1-887F-4143-BDC7-A9B80BD6CFB4}" type="slidenum">
              <a:rPr lang="en-US" smtClean="0"/>
              <a:t>6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487060" y="5755316"/>
            <a:ext cx="1083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Fixed Site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609764" y="461405"/>
            <a:ext cx="845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Mobile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1710164" y="1744766"/>
            <a:ext cx="1409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Co-channel 1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8213314" y="4753096"/>
            <a:ext cx="1409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Co-channel 2</a:t>
            </a:r>
            <a:endParaRPr lang="en-US" dirty="0"/>
          </a:p>
        </p:txBody>
      </p:sp>
      <p:grpSp>
        <p:nvGrpSpPr>
          <p:cNvPr id="218" name="Group 217"/>
          <p:cNvGrpSpPr/>
          <p:nvPr/>
        </p:nvGrpSpPr>
        <p:grpSpPr>
          <a:xfrm>
            <a:off x="4262072" y="2267234"/>
            <a:ext cx="1588262" cy="638825"/>
            <a:chOff x="4262072" y="2267234"/>
            <a:chExt cx="1588262" cy="638825"/>
          </a:xfrm>
        </p:grpSpPr>
        <p:grpSp>
          <p:nvGrpSpPr>
            <p:cNvPr id="55" name="Group 54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38" name="Straight Connector 37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48" name="Arc 47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0" name="Arc 49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2" name="Arc 51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3" name="Arc 52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127" name="Arc 126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128" name="Arc 127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sp>
        <p:nvSpPr>
          <p:cNvPr id="54" name="Isosceles Triangle 53"/>
          <p:cNvSpPr/>
          <p:nvPr/>
        </p:nvSpPr>
        <p:spPr>
          <a:xfrm>
            <a:off x="8464321" y="5257598"/>
            <a:ext cx="123774" cy="250810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8134190" y="5122428"/>
            <a:ext cx="1588262" cy="385980"/>
            <a:chOff x="7698580" y="2547550"/>
            <a:chExt cx="1588262" cy="385980"/>
          </a:xfrm>
        </p:grpSpPr>
        <p:cxnSp>
          <p:nvCxnSpPr>
            <p:cNvPr id="57" name="Straight Connector 56"/>
            <p:cNvCxnSpPr/>
            <p:nvPr/>
          </p:nvCxnSpPr>
          <p:spPr>
            <a:xfrm flipH="1">
              <a:off x="7698580" y="2933530"/>
              <a:ext cx="1588262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8492711" y="2547550"/>
              <a:ext cx="0" cy="38598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1" name="Isosceles Triangle 60"/>
          <p:cNvSpPr/>
          <p:nvPr/>
        </p:nvSpPr>
        <p:spPr>
          <a:xfrm>
            <a:off x="2347117" y="2282178"/>
            <a:ext cx="123774" cy="250810"/>
          </a:xfrm>
          <a:prstGeom prst="triangl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1531371" y="2147008"/>
            <a:ext cx="1588262" cy="385980"/>
            <a:chOff x="7698580" y="2547550"/>
            <a:chExt cx="1588262" cy="385980"/>
          </a:xfrm>
        </p:grpSpPr>
        <p:cxnSp>
          <p:nvCxnSpPr>
            <p:cNvPr id="63" name="Straight Connector 62"/>
            <p:cNvCxnSpPr/>
            <p:nvPr/>
          </p:nvCxnSpPr>
          <p:spPr>
            <a:xfrm flipH="1">
              <a:off x="7698580" y="2933530"/>
              <a:ext cx="1588262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8492711" y="2547550"/>
              <a:ext cx="0" cy="38598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66" name="Straight Arrow Connector 65"/>
          <p:cNvCxnSpPr/>
          <p:nvPr/>
        </p:nvCxnSpPr>
        <p:spPr>
          <a:xfrm flipH="1">
            <a:off x="4718753" y="4833471"/>
            <a:ext cx="3137026" cy="7042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4520615" y="2781650"/>
            <a:ext cx="1344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Candidate channel set</a:t>
            </a:r>
            <a:endParaRPr lang="en-US" dirty="0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3228575" y="2114098"/>
            <a:ext cx="1232535" cy="32868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965149" y="5306494"/>
            <a:ext cx="2247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Pre-SI</a:t>
            </a:r>
            <a:endParaRPr lang="en-US" dirty="0"/>
          </a:p>
          <a:p>
            <a:r>
              <a:rPr lang="en-US" dirty="0"/>
              <a:t>c</a:t>
            </a:r>
            <a:r>
              <a:rPr lang="en-US" dirty="0" smtClean="0"/>
              <a:t>o-channel conditions</a:t>
            </a:r>
            <a:endParaRPr lang="en-US" dirty="0"/>
          </a:p>
        </p:txBody>
      </p:sp>
      <p:sp>
        <p:nvSpPr>
          <p:cNvPr id="88" name="Isosceles Triangle 87"/>
          <p:cNvSpPr/>
          <p:nvPr/>
        </p:nvSpPr>
        <p:spPr>
          <a:xfrm>
            <a:off x="1501108" y="5048568"/>
            <a:ext cx="123774" cy="140347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Isosceles Triangle 89"/>
          <p:cNvSpPr/>
          <p:nvPr/>
        </p:nvSpPr>
        <p:spPr>
          <a:xfrm>
            <a:off x="2019445" y="4696501"/>
            <a:ext cx="123774" cy="492414"/>
          </a:xfrm>
          <a:prstGeom prst="triangl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100"/>
          <p:cNvSpPr txBox="1"/>
          <p:nvPr/>
        </p:nvSpPr>
        <p:spPr>
          <a:xfrm>
            <a:off x="7296199" y="602338"/>
            <a:ext cx="14932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Estimated</a:t>
            </a:r>
          </a:p>
          <a:p>
            <a:r>
              <a:rPr lang="en-US" dirty="0" smtClean="0"/>
              <a:t>co-channel conditions</a:t>
            </a:r>
            <a:endParaRPr lang="en-US" dirty="0"/>
          </a:p>
        </p:txBody>
      </p:sp>
      <p:sp>
        <p:nvSpPr>
          <p:cNvPr id="102" name="Isosceles Triangle 101"/>
          <p:cNvSpPr/>
          <p:nvPr/>
        </p:nvSpPr>
        <p:spPr>
          <a:xfrm>
            <a:off x="5865165" y="938714"/>
            <a:ext cx="123774" cy="322788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Isosceles Triangle 102"/>
          <p:cNvSpPr/>
          <p:nvPr/>
        </p:nvSpPr>
        <p:spPr>
          <a:xfrm>
            <a:off x="6383502" y="1012075"/>
            <a:ext cx="123774" cy="249425"/>
          </a:xfrm>
          <a:prstGeom prst="triangl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2" name="Group 161"/>
          <p:cNvGrpSpPr/>
          <p:nvPr/>
        </p:nvGrpSpPr>
        <p:grpSpPr>
          <a:xfrm rot="983692">
            <a:off x="3230025" y="4901682"/>
            <a:ext cx="590176" cy="842240"/>
            <a:chOff x="5327975" y="4430805"/>
            <a:chExt cx="590176" cy="842240"/>
          </a:xfrm>
        </p:grpSpPr>
        <p:grpSp>
          <p:nvGrpSpPr>
            <p:cNvPr id="137" name="Group 136"/>
            <p:cNvGrpSpPr/>
            <p:nvPr/>
          </p:nvGrpSpPr>
          <p:grpSpPr>
            <a:xfrm>
              <a:off x="5327975" y="4430805"/>
              <a:ext cx="590176" cy="842240"/>
              <a:chOff x="7303122" y="5586827"/>
              <a:chExt cx="590176" cy="842240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7303122" y="5831711"/>
                <a:ext cx="590176" cy="597356"/>
                <a:chOff x="7303122" y="5831711"/>
                <a:chExt cx="590176" cy="597356"/>
              </a:xfrm>
              <a:solidFill>
                <a:srgbClr val="E93AE6"/>
              </a:solidFill>
            </p:grpSpPr>
            <p:sp>
              <p:nvSpPr>
                <p:cNvPr id="60" name="Oval 59"/>
                <p:cNvSpPr/>
                <p:nvPr/>
              </p:nvSpPr>
              <p:spPr>
                <a:xfrm>
                  <a:off x="7303122" y="5831711"/>
                  <a:ext cx="590176" cy="52464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4" name="Oval 133"/>
                <p:cNvSpPr/>
                <p:nvPr/>
              </p:nvSpPr>
              <p:spPr>
                <a:xfrm>
                  <a:off x="7406710" y="6062710"/>
                  <a:ext cx="383001" cy="366357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9" name="Straight Connector 68"/>
              <p:cNvCxnSpPr/>
              <p:nvPr/>
            </p:nvCxnSpPr>
            <p:spPr>
              <a:xfrm>
                <a:off x="7593489" y="5586827"/>
                <a:ext cx="9442" cy="708371"/>
              </a:xfrm>
              <a:prstGeom prst="line">
                <a:avLst/>
              </a:prstGeom>
              <a:ln>
                <a:headEnd type="triangle"/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5402188" y="4911318"/>
              <a:ext cx="441391" cy="227858"/>
              <a:chOff x="5145294" y="4019383"/>
              <a:chExt cx="981926" cy="463550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5145294" y="4482933"/>
                <a:ext cx="98192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5414904" y="4127333"/>
                <a:ext cx="44270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5468879" y="4019383"/>
                <a:ext cx="33475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313304" y="4267564"/>
                <a:ext cx="64590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76" name="TextBox 175"/>
          <p:cNvSpPr txBox="1"/>
          <p:nvPr/>
        </p:nvSpPr>
        <p:spPr>
          <a:xfrm>
            <a:off x="5850334" y="5834210"/>
            <a:ext cx="2247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Post-SI</a:t>
            </a:r>
            <a:endParaRPr lang="en-US" dirty="0"/>
          </a:p>
          <a:p>
            <a:r>
              <a:rPr lang="en-US" dirty="0"/>
              <a:t>c</a:t>
            </a:r>
            <a:r>
              <a:rPr lang="en-US" dirty="0" smtClean="0"/>
              <a:t>o-channel conditions</a:t>
            </a:r>
            <a:endParaRPr lang="en-US" dirty="0"/>
          </a:p>
        </p:txBody>
      </p:sp>
      <p:sp>
        <p:nvSpPr>
          <p:cNvPr id="177" name="Isosceles Triangle 176"/>
          <p:cNvSpPr/>
          <p:nvPr/>
        </p:nvSpPr>
        <p:spPr>
          <a:xfrm>
            <a:off x="6393613" y="5631185"/>
            <a:ext cx="123774" cy="84332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  <p:sp>
        <p:nvSpPr>
          <p:cNvPr id="178" name="Isosceles Triangle 177"/>
          <p:cNvSpPr/>
          <p:nvPr/>
        </p:nvSpPr>
        <p:spPr>
          <a:xfrm>
            <a:off x="6908290" y="5634137"/>
            <a:ext cx="123774" cy="82277"/>
          </a:xfrm>
          <a:prstGeom prst="triangl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7-Point Star 189"/>
          <p:cNvSpPr>
            <a:spLocks noChangeAspect="1"/>
          </p:cNvSpPr>
          <p:nvPr/>
        </p:nvSpPr>
        <p:spPr>
          <a:xfrm>
            <a:off x="4312616" y="5369444"/>
            <a:ext cx="449645" cy="460525"/>
          </a:xfrm>
          <a:prstGeom prst="star7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Explosion 2 190"/>
          <p:cNvSpPr/>
          <p:nvPr/>
        </p:nvSpPr>
        <p:spPr>
          <a:xfrm>
            <a:off x="7776655" y="4612374"/>
            <a:ext cx="357535" cy="381281"/>
          </a:xfrm>
          <a:prstGeom prst="irregularSeal2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Explosion 2 191"/>
          <p:cNvSpPr/>
          <p:nvPr/>
        </p:nvSpPr>
        <p:spPr>
          <a:xfrm>
            <a:off x="3034144" y="1765727"/>
            <a:ext cx="357535" cy="381281"/>
          </a:xfrm>
          <a:prstGeom prst="irregularSeal2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3" name="Picture 19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081" y="830737"/>
            <a:ext cx="766656" cy="430763"/>
          </a:xfrm>
          <a:prstGeom prst="rect">
            <a:avLst/>
          </a:prstGeom>
        </p:spPr>
      </p:pic>
      <p:grpSp>
        <p:nvGrpSpPr>
          <p:cNvPr id="241" name="Group 240"/>
          <p:cNvGrpSpPr/>
          <p:nvPr/>
        </p:nvGrpSpPr>
        <p:grpSpPr>
          <a:xfrm>
            <a:off x="5543318" y="877559"/>
            <a:ext cx="1588262" cy="638825"/>
            <a:chOff x="4262072" y="2267234"/>
            <a:chExt cx="1588262" cy="638825"/>
          </a:xfrm>
        </p:grpSpPr>
        <p:grpSp>
          <p:nvGrpSpPr>
            <p:cNvPr id="242" name="Group 241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50" name="Straight Connector 249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1" name="Straight Connector 250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43" name="Group 242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44" name="Arc 243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45" name="Arc 244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46" name="Arc 245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47" name="Arc 246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48" name="Arc 247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49" name="Arc 248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grpSp>
        <p:nvGrpSpPr>
          <p:cNvPr id="263" name="Group 262"/>
          <p:cNvGrpSpPr/>
          <p:nvPr/>
        </p:nvGrpSpPr>
        <p:grpSpPr>
          <a:xfrm>
            <a:off x="6074374" y="5333092"/>
            <a:ext cx="1588262" cy="638825"/>
            <a:chOff x="4262072" y="2267234"/>
            <a:chExt cx="1588262" cy="638825"/>
          </a:xfrm>
        </p:grpSpPr>
        <p:grpSp>
          <p:nvGrpSpPr>
            <p:cNvPr id="264" name="Group 263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72" name="Straight Connector 271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65" name="Group 264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66" name="Arc 265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7" name="Arc 266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8" name="Arc 267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9" name="Arc 268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0" name="Arc 269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1" name="Arc 270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grpSp>
        <p:nvGrpSpPr>
          <p:cNvPr id="274" name="Group 273"/>
          <p:cNvGrpSpPr/>
          <p:nvPr/>
        </p:nvGrpSpPr>
        <p:grpSpPr>
          <a:xfrm>
            <a:off x="1182952" y="4803809"/>
            <a:ext cx="1588262" cy="638825"/>
            <a:chOff x="4262072" y="2267234"/>
            <a:chExt cx="1588262" cy="638825"/>
          </a:xfrm>
        </p:grpSpPr>
        <p:grpSp>
          <p:nvGrpSpPr>
            <p:cNvPr id="275" name="Group 274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83" name="Straight Connector 282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76" name="Group 275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77" name="Arc 276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8" name="Arc 277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9" name="Arc 278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0" name="Arc 279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1" name="Arc 280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2" name="Arc 281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Ebor Systems Pty Ltd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53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v1.0 16Aug19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928321" y="6356352"/>
            <a:ext cx="296642" cy="365125"/>
          </a:xfrm>
        </p:spPr>
        <p:txBody>
          <a:bodyPr/>
          <a:lstStyle/>
          <a:p>
            <a:fld id="{19C5D3D1-887F-4143-BDC7-A9B80BD6CFB4}" type="slidenum">
              <a:rPr lang="en-US" smtClean="0"/>
              <a:t>7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487060" y="5755316"/>
            <a:ext cx="1083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Fixed Site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609764" y="461405"/>
            <a:ext cx="845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Mobile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1710164" y="1744766"/>
            <a:ext cx="1409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Co-channel 1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8213314" y="4753096"/>
            <a:ext cx="1409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Co-channel 2</a:t>
            </a:r>
            <a:endParaRPr lang="en-US" dirty="0"/>
          </a:p>
        </p:txBody>
      </p:sp>
      <p:grpSp>
        <p:nvGrpSpPr>
          <p:cNvPr id="218" name="Group 217"/>
          <p:cNvGrpSpPr/>
          <p:nvPr/>
        </p:nvGrpSpPr>
        <p:grpSpPr>
          <a:xfrm>
            <a:off x="4262072" y="2267234"/>
            <a:ext cx="1588262" cy="638825"/>
            <a:chOff x="4262072" y="2267234"/>
            <a:chExt cx="1588262" cy="638825"/>
          </a:xfrm>
        </p:grpSpPr>
        <p:grpSp>
          <p:nvGrpSpPr>
            <p:cNvPr id="55" name="Group 54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38" name="Straight Connector 37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48" name="Arc 47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0" name="Arc 49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2" name="Arc 51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3" name="Arc 52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127" name="Arc 126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128" name="Arc 127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sp>
        <p:nvSpPr>
          <p:cNvPr id="54" name="Isosceles Triangle 53"/>
          <p:cNvSpPr/>
          <p:nvPr/>
        </p:nvSpPr>
        <p:spPr>
          <a:xfrm>
            <a:off x="8464321" y="5257598"/>
            <a:ext cx="123774" cy="250810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8134190" y="5122428"/>
            <a:ext cx="1588262" cy="385980"/>
            <a:chOff x="7698580" y="2547550"/>
            <a:chExt cx="1588262" cy="385980"/>
          </a:xfrm>
        </p:grpSpPr>
        <p:cxnSp>
          <p:nvCxnSpPr>
            <p:cNvPr id="57" name="Straight Connector 56"/>
            <p:cNvCxnSpPr/>
            <p:nvPr/>
          </p:nvCxnSpPr>
          <p:spPr>
            <a:xfrm flipH="1">
              <a:off x="7698580" y="2933530"/>
              <a:ext cx="1588262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8492711" y="2547550"/>
              <a:ext cx="0" cy="38598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1" name="Isosceles Triangle 60"/>
          <p:cNvSpPr/>
          <p:nvPr/>
        </p:nvSpPr>
        <p:spPr>
          <a:xfrm>
            <a:off x="2347117" y="2282178"/>
            <a:ext cx="123774" cy="250810"/>
          </a:xfrm>
          <a:prstGeom prst="triangl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1531371" y="2147008"/>
            <a:ext cx="1588262" cy="385980"/>
            <a:chOff x="7698580" y="2547550"/>
            <a:chExt cx="1588262" cy="385980"/>
          </a:xfrm>
        </p:grpSpPr>
        <p:cxnSp>
          <p:nvCxnSpPr>
            <p:cNvPr id="63" name="Straight Connector 62"/>
            <p:cNvCxnSpPr/>
            <p:nvPr/>
          </p:nvCxnSpPr>
          <p:spPr>
            <a:xfrm flipH="1">
              <a:off x="7698580" y="2933530"/>
              <a:ext cx="1588262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8492711" y="2547550"/>
              <a:ext cx="0" cy="38598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66" name="Straight Arrow Connector 65"/>
          <p:cNvCxnSpPr/>
          <p:nvPr/>
        </p:nvCxnSpPr>
        <p:spPr>
          <a:xfrm flipH="1">
            <a:off x="4718753" y="4833471"/>
            <a:ext cx="3137026" cy="7042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4520615" y="2781650"/>
            <a:ext cx="1344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Candidate channel set</a:t>
            </a:r>
            <a:endParaRPr lang="en-US" dirty="0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3228575" y="2114098"/>
            <a:ext cx="1232535" cy="32868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965149" y="5306494"/>
            <a:ext cx="2247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Pre-SI</a:t>
            </a:r>
            <a:endParaRPr lang="en-US" dirty="0"/>
          </a:p>
          <a:p>
            <a:r>
              <a:rPr lang="en-US" dirty="0"/>
              <a:t>c</a:t>
            </a:r>
            <a:r>
              <a:rPr lang="en-US" dirty="0" smtClean="0"/>
              <a:t>o-channel conditions</a:t>
            </a:r>
            <a:endParaRPr lang="en-US" dirty="0"/>
          </a:p>
        </p:txBody>
      </p:sp>
      <p:sp>
        <p:nvSpPr>
          <p:cNvPr id="88" name="Isosceles Triangle 87"/>
          <p:cNvSpPr/>
          <p:nvPr/>
        </p:nvSpPr>
        <p:spPr>
          <a:xfrm>
            <a:off x="1501108" y="5048568"/>
            <a:ext cx="123774" cy="140347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Isosceles Triangle 89"/>
          <p:cNvSpPr/>
          <p:nvPr/>
        </p:nvSpPr>
        <p:spPr>
          <a:xfrm>
            <a:off x="2019445" y="4696501"/>
            <a:ext cx="123774" cy="492414"/>
          </a:xfrm>
          <a:prstGeom prst="triangl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100"/>
          <p:cNvSpPr txBox="1"/>
          <p:nvPr/>
        </p:nvSpPr>
        <p:spPr>
          <a:xfrm>
            <a:off x="7296199" y="602338"/>
            <a:ext cx="14932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Estimated</a:t>
            </a:r>
          </a:p>
          <a:p>
            <a:r>
              <a:rPr lang="en-US" dirty="0" smtClean="0"/>
              <a:t>co-channel conditions</a:t>
            </a:r>
            <a:endParaRPr lang="en-US" dirty="0"/>
          </a:p>
        </p:txBody>
      </p:sp>
      <p:sp>
        <p:nvSpPr>
          <p:cNvPr id="102" name="Isosceles Triangle 101"/>
          <p:cNvSpPr/>
          <p:nvPr/>
        </p:nvSpPr>
        <p:spPr>
          <a:xfrm>
            <a:off x="5865165" y="938714"/>
            <a:ext cx="123774" cy="322788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Isosceles Triangle 102"/>
          <p:cNvSpPr/>
          <p:nvPr/>
        </p:nvSpPr>
        <p:spPr>
          <a:xfrm>
            <a:off x="6383502" y="1012075"/>
            <a:ext cx="123774" cy="249425"/>
          </a:xfrm>
          <a:prstGeom prst="triangl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2" name="Group 161"/>
          <p:cNvGrpSpPr/>
          <p:nvPr/>
        </p:nvGrpSpPr>
        <p:grpSpPr>
          <a:xfrm rot="983692">
            <a:off x="3230025" y="4901682"/>
            <a:ext cx="590176" cy="842240"/>
            <a:chOff x="5327975" y="4430805"/>
            <a:chExt cx="590176" cy="842240"/>
          </a:xfrm>
        </p:grpSpPr>
        <p:grpSp>
          <p:nvGrpSpPr>
            <p:cNvPr id="137" name="Group 136"/>
            <p:cNvGrpSpPr/>
            <p:nvPr/>
          </p:nvGrpSpPr>
          <p:grpSpPr>
            <a:xfrm>
              <a:off x="5327975" y="4430805"/>
              <a:ext cx="590176" cy="842240"/>
              <a:chOff x="7303122" y="5586827"/>
              <a:chExt cx="590176" cy="842240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7303122" y="5831711"/>
                <a:ext cx="590176" cy="597356"/>
                <a:chOff x="7303122" y="5831711"/>
                <a:chExt cx="590176" cy="597356"/>
              </a:xfrm>
              <a:solidFill>
                <a:srgbClr val="E93AE6"/>
              </a:solidFill>
            </p:grpSpPr>
            <p:sp>
              <p:nvSpPr>
                <p:cNvPr id="60" name="Oval 59"/>
                <p:cNvSpPr/>
                <p:nvPr/>
              </p:nvSpPr>
              <p:spPr>
                <a:xfrm>
                  <a:off x="7303122" y="5831711"/>
                  <a:ext cx="590176" cy="52464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4" name="Oval 133"/>
                <p:cNvSpPr/>
                <p:nvPr/>
              </p:nvSpPr>
              <p:spPr>
                <a:xfrm>
                  <a:off x="7406710" y="6062710"/>
                  <a:ext cx="383001" cy="366357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9" name="Straight Connector 68"/>
              <p:cNvCxnSpPr/>
              <p:nvPr/>
            </p:nvCxnSpPr>
            <p:spPr>
              <a:xfrm>
                <a:off x="7593489" y="5586827"/>
                <a:ext cx="9442" cy="708371"/>
              </a:xfrm>
              <a:prstGeom prst="line">
                <a:avLst/>
              </a:prstGeom>
              <a:ln>
                <a:headEnd type="triangle"/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5402188" y="4911318"/>
              <a:ext cx="441391" cy="227858"/>
              <a:chOff x="5145294" y="4019383"/>
              <a:chExt cx="981926" cy="463550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5145294" y="4482933"/>
                <a:ext cx="98192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5414904" y="4127333"/>
                <a:ext cx="44270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5468879" y="4019383"/>
                <a:ext cx="33475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313304" y="4267564"/>
                <a:ext cx="64590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76" name="TextBox 175"/>
          <p:cNvSpPr txBox="1"/>
          <p:nvPr/>
        </p:nvSpPr>
        <p:spPr>
          <a:xfrm>
            <a:off x="5850334" y="5834210"/>
            <a:ext cx="2247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Post-SI</a:t>
            </a:r>
            <a:endParaRPr lang="en-US" dirty="0"/>
          </a:p>
          <a:p>
            <a:r>
              <a:rPr lang="en-US" dirty="0"/>
              <a:t>c</a:t>
            </a:r>
            <a:r>
              <a:rPr lang="en-US" dirty="0" smtClean="0"/>
              <a:t>o-channel conditions</a:t>
            </a:r>
            <a:endParaRPr lang="en-US" dirty="0"/>
          </a:p>
        </p:txBody>
      </p:sp>
      <p:sp>
        <p:nvSpPr>
          <p:cNvPr id="177" name="Isosceles Triangle 176"/>
          <p:cNvSpPr/>
          <p:nvPr/>
        </p:nvSpPr>
        <p:spPr>
          <a:xfrm>
            <a:off x="6393613" y="5631185"/>
            <a:ext cx="123774" cy="84332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  <p:sp>
        <p:nvSpPr>
          <p:cNvPr id="178" name="Isosceles Triangle 177"/>
          <p:cNvSpPr/>
          <p:nvPr/>
        </p:nvSpPr>
        <p:spPr>
          <a:xfrm>
            <a:off x="6908290" y="5634137"/>
            <a:ext cx="123774" cy="82277"/>
          </a:xfrm>
          <a:prstGeom prst="triangl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7-Point Star 189"/>
          <p:cNvSpPr>
            <a:spLocks noChangeAspect="1"/>
          </p:cNvSpPr>
          <p:nvPr/>
        </p:nvSpPr>
        <p:spPr>
          <a:xfrm>
            <a:off x="4312616" y="5369444"/>
            <a:ext cx="449645" cy="460525"/>
          </a:xfrm>
          <a:prstGeom prst="star7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Explosion 2 190"/>
          <p:cNvSpPr/>
          <p:nvPr/>
        </p:nvSpPr>
        <p:spPr>
          <a:xfrm>
            <a:off x="7776655" y="4612374"/>
            <a:ext cx="357535" cy="381281"/>
          </a:xfrm>
          <a:prstGeom prst="irregularSeal2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Explosion 2 191"/>
          <p:cNvSpPr/>
          <p:nvPr/>
        </p:nvSpPr>
        <p:spPr>
          <a:xfrm>
            <a:off x="3034144" y="1765727"/>
            <a:ext cx="357535" cy="381281"/>
          </a:xfrm>
          <a:prstGeom prst="irregularSeal2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3" name="Picture 19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081" y="830737"/>
            <a:ext cx="766656" cy="430763"/>
          </a:xfrm>
          <a:prstGeom prst="rect">
            <a:avLst/>
          </a:prstGeom>
        </p:spPr>
      </p:pic>
      <p:sp>
        <p:nvSpPr>
          <p:cNvPr id="205" name="TextBox 204"/>
          <p:cNvSpPr txBox="1"/>
          <p:nvPr/>
        </p:nvSpPr>
        <p:spPr>
          <a:xfrm>
            <a:off x="6364193" y="2781650"/>
            <a:ext cx="1344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Proposed channel set</a:t>
            </a:r>
            <a:endParaRPr lang="en-US" dirty="0"/>
          </a:p>
        </p:txBody>
      </p:sp>
      <p:grpSp>
        <p:nvGrpSpPr>
          <p:cNvPr id="219" name="Group 218"/>
          <p:cNvGrpSpPr/>
          <p:nvPr/>
        </p:nvGrpSpPr>
        <p:grpSpPr>
          <a:xfrm>
            <a:off x="6003881" y="2259160"/>
            <a:ext cx="1588262" cy="638825"/>
            <a:chOff x="4262072" y="2267234"/>
            <a:chExt cx="1588262" cy="638825"/>
          </a:xfrm>
        </p:grpSpPr>
        <p:grpSp>
          <p:nvGrpSpPr>
            <p:cNvPr id="220" name="Group 219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28" name="Straight Connector 227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21" name="Group 220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22" name="Arc 221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23" name="Arc 222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24" name="Arc 223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25" name="Arc 224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26" name="Arc 225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27" name="Arc 226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grpSp>
        <p:nvGrpSpPr>
          <p:cNvPr id="241" name="Group 240"/>
          <p:cNvGrpSpPr/>
          <p:nvPr/>
        </p:nvGrpSpPr>
        <p:grpSpPr>
          <a:xfrm>
            <a:off x="5543318" y="877559"/>
            <a:ext cx="1588262" cy="638825"/>
            <a:chOff x="4262072" y="2267234"/>
            <a:chExt cx="1588262" cy="638825"/>
          </a:xfrm>
        </p:grpSpPr>
        <p:grpSp>
          <p:nvGrpSpPr>
            <p:cNvPr id="242" name="Group 241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50" name="Straight Connector 249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1" name="Straight Connector 250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43" name="Group 242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44" name="Arc 243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45" name="Arc 244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46" name="Arc 245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47" name="Arc 246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48" name="Arc 247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49" name="Arc 248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grpSp>
        <p:nvGrpSpPr>
          <p:cNvPr id="263" name="Group 262"/>
          <p:cNvGrpSpPr/>
          <p:nvPr/>
        </p:nvGrpSpPr>
        <p:grpSpPr>
          <a:xfrm>
            <a:off x="6074374" y="5333092"/>
            <a:ext cx="1588262" cy="638825"/>
            <a:chOff x="4262072" y="2267234"/>
            <a:chExt cx="1588262" cy="638825"/>
          </a:xfrm>
        </p:grpSpPr>
        <p:grpSp>
          <p:nvGrpSpPr>
            <p:cNvPr id="264" name="Group 263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72" name="Straight Connector 271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65" name="Group 264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66" name="Arc 265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7" name="Arc 266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8" name="Arc 267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9" name="Arc 268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0" name="Arc 269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1" name="Arc 270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grpSp>
        <p:nvGrpSpPr>
          <p:cNvPr id="274" name="Group 273"/>
          <p:cNvGrpSpPr/>
          <p:nvPr/>
        </p:nvGrpSpPr>
        <p:grpSpPr>
          <a:xfrm>
            <a:off x="1182952" y="4803809"/>
            <a:ext cx="1588262" cy="638825"/>
            <a:chOff x="4262072" y="2267234"/>
            <a:chExt cx="1588262" cy="638825"/>
          </a:xfrm>
        </p:grpSpPr>
        <p:grpSp>
          <p:nvGrpSpPr>
            <p:cNvPr id="275" name="Group 274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83" name="Straight Connector 282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76" name="Group 275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77" name="Arc 276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8" name="Arc 277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9" name="Arc 278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0" name="Arc 279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1" name="Arc 280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2" name="Arc 281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sp>
        <p:nvSpPr>
          <p:cNvPr id="287" name="TextBox 286"/>
          <p:cNvSpPr txBox="1"/>
          <p:nvPr/>
        </p:nvSpPr>
        <p:spPr>
          <a:xfrm>
            <a:off x="6755546" y="2324924"/>
            <a:ext cx="451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288" name="TextBox 287"/>
          <p:cNvSpPr txBox="1"/>
          <p:nvPr/>
        </p:nvSpPr>
        <p:spPr>
          <a:xfrm>
            <a:off x="6234846" y="2312224"/>
            <a:ext cx="283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Ebor Systems Pty Ltd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929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v1.0 16Aug19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928321" y="6356352"/>
            <a:ext cx="296642" cy="365125"/>
          </a:xfrm>
        </p:spPr>
        <p:txBody>
          <a:bodyPr/>
          <a:lstStyle/>
          <a:p>
            <a:fld id="{19C5D3D1-887F-4143-BDC7-A9B80BD6CFB4}" type="slidenum">
              <a:rPr lang="en-US" smtClean="0"/>
              <a:t>8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487060" y="5755316"/>
            <a:ext cx="1083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Fixed Site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609764" y="461405"/>
            <a:ext cx="845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Mobile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1710164" y="1744766"/>
            <a:ext cx="1409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Co-channel 1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8213314" y="4753096"/>
            <a:ext cx="1409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Co-channel 2</a:t>
            </a:r>
            <a:endParaRPr lang="en-US" dirty="0"/>
          </a:p>
        </p:txBody>
      </p:sp>
      <p:grpSp>
        <p:nvGrpSpPr>
          <p:cNvPr id="218" name="Group 217"/>
          <p:cNvGrpSpPr/>
          <p:nvPr/>
        </p:nvGrpSpPr>
        <p:grpSpPr>
          <a:xfrm>
            <a:off x="4262072" y="2267234"/>
            <a:ext cx="1588262" cy="638825"/>
            <a:chOff x="4262072" y="2267234"/>
            <a:chExt cx="1588262" cy="638825"/>
          </a:xfrm>
        </p:grpSpPr>
        <p:grpSp>
          <p:nvGrpSpPr>
            <p:cNvPr id="55" name="Group 54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38" name="Straight Connector 37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48" name="Arc 47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0" name="Arc 49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2" name="Arc 51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3" name="Arc 52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127" name="Arc 126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128" name="Arc 127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sp>
        <p:nvSpPr>
          <p:cNvPr id="54" name="Isosceles Triangle 53"/>
          <p:cNvSpPr/>
          <p:nvPr/>
        </p:nvSpPr>
        <p:spPr>
          <a:xfrm>
            <a:off x="8464321" y="5257598"/>
            <a:ext cx="123774" cy="250810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8134190" y="5122428"/>
            <a:ext cx="1588262" cy="385980"/>
            <a:chOff x="7698580" y="2547550"/>
            <a:chExt cx="1588262" cy="385980"/>
          </a:xfrm>
        </p:grpSpPr>
        <p:cxnSp>
          <p:nvCxnSpPr>
            <p:cNvPr id="57" name="Straight Connector 56"/>
            <p:cNvCxnSpPr/>
            <p:nvPr/>
          </p:nvCxnSpPr>
          <p:spPr>
            <a:xfrm flipH="1">
              <a:off x="7698580" y="2933530"/>
              <a:ext cx="1588262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8492711" y="2547550"/>
              <a:ext cx="0" cy="38598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1" name="Isosceles Triangle 60"/>
          <p:cNvSpPr/>
          <p:nvPr/>
        </p:nvSpPr>
        <p:spPr>
          <a:xfrm>
            <a:off x="2347117" y="2282178"/>
            <a:ext cx="123774" cy="250810"/>
          </a:xfrm>
          <a:prstGeom prst="triangl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1531371" y="2147008"/>
            <a:ext cx="1588262" cy="385980"/>
            <a:chOff x="7698580" y="2547550"/>
            <a:chExt cx="1588262" cy="385980"/>
          </a:xfrm>
        </p:grpSpPr>
        <p:cxnSp>
          <p:nvCxnSpPr>
            <p:cNvPr id="63" name="Straight Connector 62"/>
            <p:cNvCxnSpPr/>
            <p:nvPr/>
          </p:nvCxnSpPr>
          <p:spPr>
            <a:xfrm flipH="1">
              <a:off x="7698580" y="2933530"/>
              <a:ext cx="1588262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8492711" y="2547550"/>
              <a:ext cx="0" cy="38598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66" name="Straight Arrow Connector 65"/>
          <p:cNvCxnSpPr/>
          <p:nvPr/>
        </p:nvCxnSpPr>
        <p:spPr>
          <a:xfrm flipH="1">
            <a:off x="4718753" y="4833471"/>
            <a:ext cx="3137026" cy="7042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4520615" y="2781650"/>
            <a:ext cx="1344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Candidate channel set</a:t>
            </a:r>
            <a:endParaRPr lang="en-US" dirty="0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3228575" y="2114098"/>
            <a:ext cx="1232535" cy="32868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965149" y="5306494"/>
            <a:ext cx="2247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Pre-SI</a:t>
            </a:r>
            <a:endParaRPr lang="en-US" dirty="0"/>
          </a:p>
          <a:p>
            <a:r>
              <a:rPr lang="en-US" dirty="0"/>
              <a:t>c</a:t>
            </a:r>
            <a:r>
              <a:rPr lang="en-US" dirty="0" smtClean="0"/>
              <a:t>o-channel conditions</a:t>
            </a:r>
            <a:endParaRPr lang="en-US" dirty="0"/>
          </a:p>
        </p:txBody>
      </p:sp>
      <p:sp>
        <p:nvSpPr>
          <p:cNvPr id="88" name="Isosceles Triangle 87"/>
          <p:cNvSpPr/>
          <p:nvPr/>
        </p:nvSpPr>
        <p:spPr>
          <a:xfrm>
            <a:off x="1501108" y="5048568"/>
            <a:ext cx="123774" cy="140347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Isosceles Triangle 89"/>
          <p:cNvSpPr/>
          <p:nvPr/>
        </p:nvSpPr>
        <p:spPr>
          <a:xfrm>
            <a:off x="2019445" y="4696501"/>
            <a:ext cx="123774" cy="492414"/>
          </a:xfrm>
          <a:prstGeom prst="triangl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/>
          <p:cNvSpPr txBox="1"/>
          <p:nvPr/>
        </p:nvSpPr>
        <p:spPr>
          <a:xfrm>
            <a:off x="1565338" y="548867"/>
            <a:ext cx="13445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Actual</a:t>
            </a:r>
            <a:br>
              <a:rPr lang="en-US" dirty="0" smtClean="0"/>
            </a:br>
            <a:r>
              <a:rPr lang="en-US" dirty="0" smtClean="0"/>
              <a:t>co-channel conditions</a:t>
            </a:r>
            <a:endParaRPr lang="en-US" dirty="0"/>
          </a:p>
        </p:txBody>
      </p:sp>
      <p:sp>
        <p:nvSpPr>
          <p:cNvPr id="125" name="Isosceles Triangle 124"/>
          <p:cNvSpPr/>
          <p:nvPr/>
        </p:nvSpPr>
        <p:spPr>
          <a:xfrm>
            <a:off x="3701561" y="770203"/>
            <a:ext cx="123774" cy="492414"/>
          </a:xfrm>
          <a:prstGeom prst="triangl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2" name="Group 161"/>
          <p:cNvGrpSpPr/>
          <p:nvPr/>
        </p:nvGrpSpPr>
        <p:grpSpPr>
          <a:xfrm rot="983692">
            <a:off x="3230025" y="4901682"/>
            <a:ext cx="590176" cy="842240"/>
            <a:chOff x="5327975" y="4430805"/>
            <a:chExt cx="590176" cy="842240"/>
          </a:xfrm>
        </p:grpSpPr>
        <p:grpSp>
          <p:nvGrpSpPr>
            <p:cNvPr id="137" name="Group 136"/>
            <p:cNvGrpSpPr/>
            <p:nvPr/>
          </p:nvGrpSpPr>
          <p:grpSpPr>
            <a:xfrm>
              <a:off x="5327975" y="4430805"/>
              <a:ext cx="590176" cy="842240"/>
              <a:chOff x="7303122" y="5586827"/>
              <a:chExt cx="590176" cy="842240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7303122" y="5831711"/>
                <a:ext cx="590176" cy="597356"/>
                <a:chOff x="7303122" y="5831711"/>
                <a:chExt cx="590176" cy="597356"/>
              </a:xfrm>
              <a:solidFill>
                <a:srgbClr val="E93AE6"/>
              </a:solidFill>
            </p:grpSpPr>
            <p:sp>
              <p:nvSpPr>
                <p:cNvPr id="60" name="Oval 59"/>
                <p:cNvSpPr/>
                <p:nvPr/>
              </p:nvSpPr>
              <p:spPr>
                <a:xfrm>
                  <a:off x="7303122" y="5831711"/>
                  <a:ext cx="590176" cy="52464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4" name="Oval 133"/>
                <p:cNvSpPr/>
                <p:nvPr/>
              </p:nvSpPr>
              <p:spPr>
                <a:xfrm>
                  <a:off x="7406710" y="6062710"/>
                  <a:ext cx="383001" cy="366357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9" name="Straight Connector 68"/>
              <p:cNvCxnSpPr/>
              <p:nvPr/>
            </p:nvCxnSpPr>
            <p:spPr>
              <a:xfrm>
                <a:off x="7593489" y="5586827"/>
                <a:ext cx="9442" cy="708371"/>
              </a:xfrm>
              <a:prstGeom prst="line">
                <a:avLst/>
              </a:prstGeom>
              <a:ln>
                <a:headEnd type="triangle"/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5402188" y="4911318"/>
              <a:ext cx="441391" cy="227858"/>
              <a:chOff x="5145294" y="4019383"/>
              <a:chExt cx="981926" cy="463550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5145294" y="4482933"/>
                <a:ext cx="98192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5414904" y="4127333"/>
                <a:ext cx="44270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5468879" y="4019383"/>
                <a:ext cx="33475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313304" y="4267564"/>
                <a:ext cx="64590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76" name="TextBox 175"/>
          <p:cNvSpPr txBox="1"/>
          <p:nvPr/>
        </p:nvSpPr>
        <p:spPr>
          <a:xfrm>
            <a:off x="5850334" y="5834210"/>
            <a:ext cx="2247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Post-SI</a:t>
            </a:r>
            <a:endParaRPr lang="en-US" dirty="0"/>
          </a:p>
          <a:p>
            <a:r>
              <a:rPr lang="en-US" dirty="0"/>
              <a:t>c</a:t>
            </a:r>
            <a:r>
              <a:rPr lang="en-US" dirty="0" smtClean="0"/>
              <a:t>o-channel conditions</a:t>
            </a:r>
            <a:endParaRPr lang="en-US" dirty="0"/>
          </a:p>
        </p:txBody>
      </p:sp>
      <p:sp>
        <p:nvSpPr>
          <p:cNvPr id="177" name="Isosceles Triangle 176"/>
          <p:cNvSpPr/>
          <p:nvPr/>
        </p:nvSpPr>
        <p:spPr>
          <a:xfrm>
            <a:off x="6393613" y="5631185"/>
            <a:ext cx="123774" cy="84332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  <p:sp>
        <p:nvSpPr>
          <p:cNvPr id="178" name="Isosceles Triangle 177"/>
          <p:cNvSpPr/>
          <p:nvPr/>
        </p:nvSpPr>
        <p:spPr>
          <a:xfrm>
            <a:off x="6908290" y="5634137"/>
            <a:ext cx="123774" cy="82277"/>
          </a:xfrm>
          <a:prstGeom prst="triangl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7-Point Star 189"/>
          <p:cNvSpPr>
            <a:spLocks noChangeAspect="1"/>
          </p:cNvSpPr>
          <p:nvPr/>
        </p:nvSpPr>
        <p:spPr>
          <a:xfrm>
            <a:off x="4312616" y="5369444"/>
            <a:ext cx="449645" cy="460525"/>
          </a:xfrm>
          <a:prstGeom prst="star7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Explosion 2 190"/>
          <p:cNvSpPr/>
          <p:nvPr/>
        </p:nvSpPr>
        <p:spPr>
          <a:xfrm>
            <a:off x="7776655" y="4612374"/>
            <a:ext cx="357535" cy="381281"/>
          </a:xfrm>
          <a:prstGeom prst="irregularSeal2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Explosion 2 191"/>
          <p:cNvSpPr/>
          <p:nvPr/>
        </p:nvSpPr>
        <p:spPr>
          <a:xfrm>
            <a:off x="3034144" y="1765727"/>
            <a:ext cx="357535" cy="381281"/>
          </a:xfrm>
          <a:prstGeom prst="irregularSeal2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3" name="Picture 19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081" y="830737"/>
            <a:ext cx="766656" cy="430763"/>
          </a:xfrm>
          <a:prstGeom prst="rect">
            <a:avLst/>
          </a:prstGeom>
        </p:spPr>
      </p:pic>
      <p:sp>
        <p:nvSpPr>
          <p:cNvPr id="205" name="TextBox 204"/>
          <p:cNvSpPr txBox="1"/>
          <p:nvPr/>
        </p:nvSpPr>
        <p:spPr>
          <a:xfrm>
            <a:off x="6364193" y="2781650"/>
            <a:ext cx="1344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Proposed channel set</a:t>
            </a:r>
            <a:endParaRPr lang="en-US" dirty="0"/>
          </a:p>
        </p:txBody>
      </p:sp>
      <p:grpSp>
        <p:nvGrpSpPr>
          <p:cNvPr id="219" name="Group 218"/>
          <p:cNvGrpSpPr/>
          <p:nvPr/>
        </p:nvGrpSpPr>
        <p:grpSpPr>
          <a:xfrm>
            <a:off x="6003881" y="2259160"/>
            <a:ext cx="1588262" cy="638825"/>
            <a:chOff x="4262072" y="2267234"/>
            <a:chExt cx="1588262" cy="638825"/>
          </a:xfrm>
        </p:grpSpPr>
        <p:grpSp>
          <p:nvGrpSpPr>
            <p:cNvPr id="220" name="Group 219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28" name="Straight Connector 227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21" name="Group 220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22" name="Arc 221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23" name="Arc 222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24" name="Arc 223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25" name="Arc 224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26" name="Arc 225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27" name="Arc 226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grpSp>
        <p:nvGrpSpPr>
          <p:cNvPr id="252" name="Group 251"/>
          <p:cNvGrpSpPr/>
          <p:nvPr/>
        </p:nvGrpSpPr>
        <p:grpSpPr>
          <a:xfrm>
            <a:off x="2866653" y="877559"/>
            <a:ext cx="1588262" cy="638825"/>
            <a:chOff x="4262072" y="2267234"/>
            <a:chExt cx="1588262" cy="638825"/>
          </a:xfrm>
        </p:grpSpPr>
        <p:grpSp>
          <p:nvGrpSpPr>
            <p:cNvPr id="253" name="Group 252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61" name="Straight Connector 260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2" name="Straight Connector 261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54" name="Group 253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55" name="Arc 254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56" name="Arc 255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57" name="Arc 256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58" name="Arc 257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59" name="Arc 258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0" name="Arc 259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grpSp>
        <p:nvGrpSpPr>
          <p:cNvPr id="263" name="Group 262"/>
          <p:cNvGrpSpPr/>
          <p:nvPr/>
        </p:nvGrpSpPr>
        <p:grpSpPr>
          <a:xfrm>
            <a:off x="6074374" y="5333092"/>
            <a:ext cx="1588262" cy="638825"/>
            <a:chOff x="4262072" y="2267234"/>
            <a:chExt cx="1588262" cy="638825"/>
          </a:xfrm>
        </p:grpSpPr>
        <p:grpSp>
          <p:nvGrpSpPr>
            <p:cNvPr id="264" name="Group 263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72" name="Straight Connector 271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65" name="Group 264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66" name="Arc 265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7" name="Arc 266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8" name="Arc 267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9" name="Arc 268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0" name="Arc 269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1" name="Arc 270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grpSp>
        <p:nvGrpSpPr>
          <p:cNvPr id="274" name="Group 273"/>
          <p:cNvGrpSpPr/>
          <p:nvPr/>
        </p:nvGrpSpPr>
        <p:grpSpPr>
          <a:xfrm>
            <a:off x="1182952" y="4803809"/>
            <a:ext cx="1588262" cy="638825"/>
            <a:chOff x="4262072" y="2267234"/>
            <a:chExt cx="1588262" cy="638825"/>
          </a:xfrm>
        </p:grpSpPr>
        <p:grpSp>
          <p:nvGrpSpPr>
            <p:cNvPr id="275" name="Group 274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83" name="Straight Connector 282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76" name="Group 275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77" name="Arc 276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8" name="Arc 277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9" name="Arc 278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0" name="Arc 279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1" name="Arc 280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2" name="Arc 281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sp>
        <p:nvSpPr>
          <p:cNvPr id="287" name="TextBox 286"/>
          <p:cNvSpPr txBox="1"/>
          <p:nvPr/>
        </p:nvSpPr>
        <p:spPr>
          <a:xfrm>
            <a:off x="6755546" y="2324924"/>
            <a:ext cx="451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288" name="TextBox 287"/>
          <p:cNvSpPr txBox="1"/>
          <p:nvPr/>
        </p:nvSpPr>
        <p:spPr>
          <a:xfrm>
            <a:off x="6234846" y="2312224"/>
            <a:ext cx="283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cxnSp>
        <p:nvCxnSpPr>
          <p:cNvPr id="101" name="Straight Arrow Connector 100"/>
          <p:cNvCxnSpPr/>
          <p:nvPr/>
        </p:nvCxnSpPr>
        <p:spPr>
          <a:xfrm flipV="1">
            <a:off x="3391679" y="1371600"/>
            <a:ext cx="1251402" cy="5114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Ebor Systems Pty Ltd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344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v1.0 16Aug19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928321" y="6356352"/>
            <a:ext cx="296642" cy="365125"/>
          </a:xfrm>
        </p:spPr>
        <p:txBody>
          <a:bodyPr/>
          <a:lstStyle/>
          <a:p>
            <a:fld id="{19C5D3D1-887F-4143-BDC7-A9B80BD6CFB4}" type="slidenum">
              <a:rPr lang="en-US" smtClean="0"/>
              <a:t>9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487060" y="5755316"/>
            <a:ext cx="1083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Fixed Site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609764" y="461405"/>
            <a:ext cx="845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Mobile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1710164" y="1744766"/>
            <a:ext cx="1409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Co-channel 1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8213314" y="4753096"/>
            <a:ext cx="1409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Co-channel 2</a:t>
            </a:r>
            <a:endParaRPr lang="en-US" dirty="0"/>
          </a:p>
        </p:txBody>
      </p:sp>
      <p:grpSp>
        <p:nvGrpSpPr>
          <p:cNvPr id="218" name="Group 217"/>
          <p:cNvGrpSpPr/>
          <p:nvPr/>
        </p:nvGrpSpPr>
        <p:grpSpPr>
          <a:xfrm>
            <a:off x="4262072" y="2267234"/>
            <a:ext cx="1588262" cy="638825"/>
            <a:chOff x="4262072" y="2267234"/>
            <a:chExt cx="1588262" cy="638825"/>
          </a:xfrm>
        </p:grpSpPr>
        <p:grpSp>
          <p:nvGrpSpPr>
            <p:cNvPr id="55" name="Group 54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38" name="Straight Connector 37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48" name="Arc 47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0" name="Arc 49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2" name="Arc 51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53" name="Arc 52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127" name="Arc 126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128" name="Arc 127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sp>
        <p:nvSpPr>
          <p:cNvPr id="54" name="Isosceles Triangle 53"/>
          <p:cNvSpPr/>
          <p:nvPr/>
        </p:nvSpPr>
        <p:spPr>
          <a:xfrm>
            <a:off x="8464321" y="5257598"/>
            <a:ext cx="123774" cy="250810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8134190" y="5122428"/>
            <a:ext cx="1588262" cy="385980"/>
            <a:chOff x="7698580" y="2547550"/>
            <a:chExt cx="1588262" cy="385980"/>
          </a:xfrm>
        </p:grpSpPr>
        <p:cxnSp>
          <p:nvCxnSpPr>
            <p:cNvPr id="57" name="Straight Connector 56"/>
            <p:cNvCxnSpPr/>
            <p:nvPr/>
          </p:nvCxnSpPr>
          <p:spPr>
            <a:xfrm flipH="1">
              <a:off x="7698580" y="2933530"/>
              <a:ext cx="1588262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8492711" y="2547550"/>
              <a:ext cx="0" cy="38598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1" name="Isosceles Triangle 60"/>
          <p:cNvSpPr/>
          <p:nvPr/>
        </p:nvSpPr>
        <p:spPr>
          <a:xfrm>
            <a:off x="2347117" y="2282178"/>
            <a:ext cx="123774" cy="250810"/>
          </a:xfrm>
          <a:prstGeom prst="triangl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1531371" y="2147008"/>
            <a:ext cx="1588262" cy="385980"/>
            <a:chOff x="7698580" y="2547550"/>
            <a:chExt cx="1588262" cy="385980"/>
          </a:xfrm>
        </p:grpSpPr>
        <p:cxnSp>
          <p:nvCxnSpPr>
            <p:cNvPr id="63" name="Straight Connector 62"/>
            <p:cNvCxnSpPr/>
            <p:nvPr/>
          </p:nvCxnSpPr>
          <p:spPr>
            <a:xfrm flipH="1">
              <a:off x="7698580" y="2933530"/>
              <a:ext cx="1588262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8492711" y="2547550"/>
              <a:ext cx="0" cy="38598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66" name="Straight Arrow Connector 65"/>
          <p:cNvCxnSpPr/>
          <p:nvPr/>
        </p:nvCxnSpPr>
        <p:spPr>
          <a:xfrm flipH="1">
            <a:off x="4718753" y="4833471"/>
            <a:ext cx="3137026" cy="7042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4520615" y="2781650"/>
            <a:ext cx="1344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Candidate channel set</a:t>
            </a:r>
            <a:endParaRPr lang="en-US" dirty="0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3228575" y="2114098"/>
            <a:ext cx="1232535" cy="32868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965149" y="5306494"/>
            <a:ext cx="2247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Pre-SI</a:t>
            </a:r>
            <a:endParaRPr lang="en-US" dirty="0"/>
          </a:p>
          <a:p>
            <a:r>
              <a:rPr lang="en-US" dirty="0"/>
              <a:t>c</a:t>
            </a:r>
            <a:r>
              <a:rPr lang="en-US" dirty="0" smtClean="0"/>
              <a:t>o-channel conditions</a:t>
            </a:r>
            <a:endParaRPr lang="en-US" dirty="0"/>
          </a:p>
        </p:txBody>
      </p:sp>
      <p:sp>
        <p:nvSpPr>
          <p:cNvPr id="88" name="Isosceles Triangle 87"/>
          <p:cNvSpPr/>
          <p:nvPr/>
        </p:nvSpPr>
        <p:spPr>
          <a:xfrm>
            <a:off x="1501108" y="5048568"/>
            <a:ext cx="123774" cy="140347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Isosceles Triangle 89"/>
          <p:cNvSpPr/>
          <p:nvPr/>
        </p:nvSpPr>
        <p:spPr>
          <a:xfrm>
            <a:off x="2019445" y="4696501"/>
            <a:ext cx="123774" cy="492414"/>
          </a:xfrm>
          <a:prstGeom prst="triangl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/>
          <p:cNvSpPr txBox="1"/>
          <p:nvPr/>
        </p:nvSpPr>
        <p:spPr>
          <a:xfrm>
            <a:off x="1565338" y="548867"/>
            <a:ext cx="13445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Actual</a:t>
            </a:r>
            <a:br>
              <a:rPr lang="en-US" dirty="0" smtClean="0"/>
            </a:br>
            <a:r>
              <a:rPr lang="en-US" dirty="0" smtClean="0"/>
              <a:t>co-channel conditions</a:t>
            </a:r>
            <a:endParaRPr lang="en-US" dirty="0"/>
          </a:p>
        </p:txBody>
      </p:sp>
      <p:sp>
        <p:nvSpPr>
          <p:cNvPr id="125" name="Isosceles Triangle 124"/>
          <p:cNvSpPr/>
          <p:nvPr/>
        </p:nvSpPr>
        <p:spPr>
          <a:xfrm>
            <a:off x="3701561" y="770203"/>
            <a:ext cx="123774" cy="492414"/>
          </a:xfrm>
          <a:prstGeom prst="triangl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2" name="Group 161"/>
          <p:cNvGrpSpPr/>
          <p:nvPr/>
        </p:nvGrpSpPr>
        <p:grpSpPr>
          <a:xfrm rot="983692">
            <a:off x="3230025" y="4901682"/>
            <a:ext cx="590176" cy="842240"/>
            <a:chOff x="5327975" y="4430805"/>
            <a:chExt cx="590176" cy="842240"/>
          </a:xfrm>
        </p:grpSpPr>
        <p:grpSp>
          <p:nvGrpSpPr>
            <p:cNvPr id="137" name="Group 136"/>
            <p:cNvGrpSpPr/>
            <p:nvPr/>
          </p:nvGrpSpPr>
          <p:grpSpPr>
            <a:xfrm>
              <a:off x="5327975" y="4430805"/>
              <a:ext cx="590176" cy="842240"/>
              <a:chOff x="7303122" y="5586827"/>
              <a:chExt cx="590176" cy="842240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7303122" y="5831711"/>
                <a:ext cx="590176" cy="597356"/>
                <a:chOff x="7303122" y="5831711"/>
                <a:chExt cx="590176" cy="597356"/>
              </a:xfrm>
              <a:solidFill>
                <a:srgbClr val="E93AE6"/>
              </a:solidFill>
            </p:grpSpPr>
            <p:sp>
              <p:nvSpPr>
                <p:cNvPr id="60" name="Oval 59"/>
                <p:cNvSpPr/>
                <p:nvPr/>
              </p:nvSpPr>
              <p:spPr>
                <a:xfrm>
                  <a:off x="7303122" y="5831711"/>
                  <a:ext cx="590176" cy="524641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4" name="Oval 133"/>
                <p:cNvSpPr/>
                <p:nvPr/>
              </p:nvSpPr>
              <p:spPr>
                <a:xfrm>
                  <a:off x="7406710" y="6062710"/>
                  <a:ext cx="383001" cy="366357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9" name="Straight Connector 68"/>
              <p:cNvCxnSpPr/>
              <p:nvPr/>
            </p:nvCxnSpPr>
            <p:spPr>
              <a:xfrm>
                <a:off x="7593489" y="5586827"/>
                <a:ext cx="9442" cy="708371"/>
              </a:xfrm>
              <a:prstGeom prst="line">
                <a:avLst/>
              </a:prstGeom>
              <a:ln>
                <a:headEnd type="triangle"/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5402188" y="4911318"/>
              <a:ext cx="441391" cy="227858"/>
              <a:chOff x="5145294" y="4019383"/>
              <a:chExt cx="981926" cy="463550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5145294" y="4482933"/>
                <a:ext cx="98192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5414904" y="4127333"/>
                <a:ext cx="44270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5468879" y="4019383"/>
                <a:ext cx="33475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313304" y="4267564"/>
                <a:ext cx="64590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76" name="TextBox 175"/>
          <p:cNvSpPr txBox="1"/>
          <p:nvPr/>
        </p:nvSpPr>
        <p:spPr>
          <a:xfrm>
            <a:off x="5850334" y="5834210"/>
            <a:ext cx="2247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Post-SI</a:t>
            </a:r>
            <a:endParaRPr lang="en-US" dirty="0"/>
          </a:p>
          <a:p>
            <a:r>
              <a:rPr lang="en-US" dirty="0"/>
              <a:t>c</a:t>
            </a:r>
            <a:r>
              <a:rPr lang="en-US" dirty="0" smtClean="0"/>
              <a:t>o-channel conditions</a:t>
            </a:r>
            <a:endParaRPr lang="en-US" dirty="0"/>
          </a:p>
        </p:txBody>
      </p:sp>
      <p:sp>
        <p:nvSpPr>
          <p:cNvPr id="177" name="Isosceles Triangle 176"/>
          <p:cNvSpPr/>
          <p:nvPr/>
        </p:nvSpPr>
        <p:spPr>
          <a:xfrm>
            <a:off x="6393613" y="5631185"/>
            <a:ext cx="123774" cy="84332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  <p:sp>
        <p:nvSpPr>
          <p:cNvPr id="178" name="Isosceles Triangle 177"/>
          <p:cNvSpPr/>
          <p:nvPr/>
        </p:nvSpPr>
        <p:spPr>
          <a:xfrm>
            <a:off x="6908290" y="5634137"/>
            <a:ext cx="123774" cy="82277"/>
          </a:xfrm>
          <a:prstGeom prst="triangl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7-Point Star 189"/>
          <p:cNvSpPr>
            <a:spLocks noChangeAspect="1"/>
          </p:cNvSpPr>
          <p:nvPr/>
        </p:nvSpPr>
        <p:spPr>
          <a:xfrm>
            <a:off x="4312616" y="5369444"/>
            <a:ext cx="449645" cy="460525"/>
          </a:xfrm>
          <a:prstGeom prst="star7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Explosion 2 190"/>
          <p:cNvSpPr/>
          <p:nvPr/>
        </p:nvSpPr>
        <p:spPr>
          <a:xfrm>
            <a:off x="7776655" y="4612374"/>
            <a:ext cx="357535" cy="381281"/>
          </a:xfrm>
          <a:prstGeom prst="irregularSeal2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Explosion 2 191"/>
          <p:cNvSpPr/>
          <p:nvPr/>
        </p:nvSpPr>
        <p:spPr>
          <a:xfrm>
            <a:off x="3034144" y="1765727"/>
            <a:ext cx="357535" cy="381281"/>
          </a:xfrm>
          <a:prstGeom prst="irregularSeal2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3" name="Picture 19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081" y="830737"/>
            <a:ext cx="766656" cy="430763"/>
          </a:xfrm>
          <a:prstGeom prst="rect">
            <a:avLst/>
          </a:prstGeom>
        </p:spPr>
      </p:pic>
      <p:sp>
        <p:nvSpPr>
          <p:cNvPr id="217" name="TextBox 216"/>
          <p:cNvSpPr txBox="1"/>
          <p:nvPr/>
        </p:nvSpPr>
        <p:spPr>
          <a:xfrm>
            <a:off x="8119686" y="2765251"/>
            <a:ext cx="1344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Initial channel set</a:t>
            </a:r>
            <a:endParaRPr lang="en-US" dirty="0"/>
          </a:p>
        </p:txBody>
      </p:sp>
      <p:grpSp>
        <p:nvGrpSpPr>
          <p:cNvPr id="230" name="Group 229"/>
          <p:cNvGrpSpPr/>
          <p:nvPr/>
        </p:nvGrpSpPr>
        <p:grpSpPr>
          <a:xfrm>
            <a:off x="7793964" y="2251086"/>
            <a:ext cx="1588262" cy="638825"/>
            <a:chOff x="4262072" y="2267234"/>
            <a:chExt cx="1588262" cy="638825"/>
          </a:xfrm>
        </p:grpSpPr>
        <p:grpSp>
          <p:nvGrpSpPr>
            <p:cNvPr id="231" name="Group 230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39" name="Straight Connector 238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32" name="Group 231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33" name="Arc 232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34" name="Arc 233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35" name="Arc 234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36" name="Arc 235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37" name="Arc 236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38" name="Arc 237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grpSp>
        <p:nvGrpSpPr>
          <p:cNvPr id="252" name="Group 251"/>
          <p:cNvGrpSpPr/>
          <p:nvPr/>
        </p:nvGrpSpPr>
        <p:grpSpPr>
          <a:xfrm>
            <a:off x="2866653" y="877559"/>
            <a:ext cx="1588262" cy="638825"/>
            <a:chOff x="4262072" y="2267234"/>
            <a:chExt cx="1588262" cy="638825"/>
          </a:xfrm>
        </p:grpSpPr>
        <p:grpSp>
          <p:nvGrpSpPr>
            <p:cNvPr id="253" name="Group 252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61" name="Straight Connector 260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2" name="Straight Connector 261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54" name="Group 253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55" name="Arc 254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56" name="Arc 255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57" name="Arc 256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58" name="Arc 257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59" name="Arc 258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0" name="Arc 259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grpSp>
        <p:nvGrpSpPr>
          <p:cNvPr id="263" name="Group 262"/>
          <p:cNvGrpSpPr/>
          <p:nvPr/>
        </p:nvGrpSpPr>
        <p:grpSpPr>
          <a:xfrm>
            <a:off x="6074374" y="5333092"/>
            <a:ext cx="1588262" cy="638825"/>
            <a:chOff x="4262072" y="2267234"/>
            <a:chExt cx="1588262" cy="638825"/>
          </a:xfrm>
        </p:grpSpPr>
        <p:grpSp>
          <p:nvGrpSpPr>
            <p:cNvPr id="264" name="Group 263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72" name="Straight Connector 271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65" name="Group 264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66" name="Arc 265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7" name="Arc 266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8" name="Arc 267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69" name="Arc 268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0" name="Arc 269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1" name="Arc 270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grpSp>
        <p:nvGrpSpPr>
          <p:cNvPr id="274" name="Group 273"/>
          <p:cNvGrpSpPr/>
          <p:nvPr/>
        </p:nvGrpSpPr>
        <p:grpSpPr>
          <a:xfrm>
            <a:off x="1182952" y="4803809"/>
            <a:ext cx="1588262" cy="638825"/>
            <a:chOff x="4262072" y="2267234"/>
            <a:chExt cx="1588262" cy="638825"/>
          </a:xfrm>
        </p:grpSpPr>
        <p:grpSp>
          <p:nvGrpSpPr>
            <p:cNvPr id="275" name="Group 274"/>
            <p:cNvGrpSpPr/>
            <p:nvPr/>
          </p:nvGrpSpPr>
          <p:grpSpPr>
            <a:xfrm>
              <a:off x="4262072" y="2267234"/>
              <a:ext cx="1588262" cy="385980"/>
              <a:chOff x="7698580" y="2547550"/>
              <a:chExt cx="1588262" cy="385980"/>
            </a:xfrm>
          </p:grpSpPr>
          <p:cxnSp>
            <p:nvCxnSpPr>
              <p:cNvPr id="283" name="Straight Connector 282"/>
              <p:cNvCxnSpPr/>
              <p:nvPr/>
            </p:nvCxnSpPr>
            <p:spPr>
              <a:xfrm flipH="1">
                <a:off x="7698580" y="2933530"/>
                <a:ext cx="158826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/>
              <p:cNvCxnSpPr/>
              <p:nvPr/>
            </p:nvCxnSpPr>
            <p:spPr>
              <a:xfrm>
                <a:off x="8492711" y="2547550"/>
                <a:ext cx="0" cy="3859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76" name="Group 275"/>
            <p:cNvGrpSpPr/>
            <p:nvPr/>
          </p:nvGrpSpPr>
          <p:grpSpPr>
            <a:xfrm>
              <a:off x="4570259" y="2400369"/>
              <a:ext cx="1280075" cy="505690"/>
              <a:chOff x="8006767" y="2680685"/>
              <a:chExt cx="1280075" cy="505690"/>
            </a:xfrm>
          </p:grpSpPr>
          <p:sp>
            <p:nvSpPr>
              <p:cNvPr id="277" name="Arc 276"/>
              <p:cNvSpPr/>
              <p:nvPr/>
            </p:nvSpPr>
            <p:spPr>
              <a:xfrm>
                <a:off x="8314423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8" name="Arc 277"/>
              <p:cNvSpPr/>
              <p:nvPr/>
            </p:nvSpPr>
            <p:spPr>
              <a:xfrm>
                <a:off x="8006767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79" name="Arc 278"/>
              <p:cNvSpPr/>
              <p:nvPr/>
            </p:nvSpPr>
            <p:spPr>
              <a:xfrm>
                <a:off x="8678932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0" name="Arc 279"/>
              <p:cNvSpPr/>
              <p:nvPr/>
            </p:nvSpPr>
            <p:spPr>
              <a:xfrm>
                <a:off x="8525104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1" name="Arc 280"/>
              <p:cNvSpPr/>
              <p:nvPr/>
            </p:nvSpPr>
            <p:spPr>
              <a:xfrm>
                <a:off x="8985160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  <p:sp>
            <p:nvSpPr>
              <p:cNvPr id="282" name="Arc 281"/>
              <p:cNvSpPr/>
              <p:nvPr/>
            </p:nvSpPr>
            <p:spPr>
              <a:xfrm>
                <a:off x="9138348" y="2680685"/>
                <a:ext cx="148494" cy="505690"/>
              </a:xfrm>
              <a:prstGeom prst="arc">
                <a:avLst>
                  <a:gd name="adj1" fmla="val 10948919"/>
                  <a:gd name="adj2" fmla="val 0"/>
                </a:avLst>
              </a:prstGeom>
              <a:ln>
                <a:solidFill>
                  <a:srgbClr val="E93AE6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00F94B"/>
                    </a:solidFill>
                  </a:ln>
                </a:endParaRPr>
              </a:p>
            </p:txBody>
          </p:sp>
        </p:grpSp>
      </p:grpSp>
      <p:sp>
        <p:nvSpPr>
          <p:cNvPr id="289" name="TextBox 288"/>
          <p:cNvSpPr txBox="1"/>
          <p:nvPr/>
        </p:nvSpPr>
        <p:spPr>
          <a:xfrm>
            <a:off x="8533546" y="2324924"/>
            <a:ext cx="283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cxnSp>
        <p:nvCxnSpPr>
          <p:cNvPr id="100" name="Straight Arrow Connector 99"/>
          <p:cNvCxnSpPr/>
          <p:nvPr/>
        </p:nvCxnSpPr>
        <p:spPr>
          <a:xfrm flipV="1">
            <a:off x="3391679" y="1371600"/>
            <a:ext cx="1251402" cy="5114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Ebor Systems Pty Ltd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216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4791</TotalTime>
  <Words>432</Words>
  <Application>Microsoft Macintosh PowerPoint</Application>
  <PresentationFormat>A4 Paper (210x297 mm)</PresentationFormat>
  <Paragraphs>134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 Tale of Two Stations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Southern Ocean HF Sounder</dc:title>
  <dc:creator>Microsoft Office User</dc:creator>
  <cp:lastModifiedBy>Andrew</cp:lastModifiedBy>
  <cp:revision>240</cp:revision>
  <dcterms:created xsi:type="dcterms:W3CDTF">2018-11-18T23:38:18Z</dcterms:created>
  <dcterms:modified xsi:type="dcterms:W3CDTF">2019-08-16T08:42:32Z</dcterms:modified>
</cp:coreProperties>
</file>